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1" r:id="rId1"/>
  </p:sldMasterIdLst>
  <p:notesMasterIdLst>
    <p:notesMasterId r:id="rId37"/>
  </p:notesMasterIdLst>
  <p:handoutMasterIdLst>
    <p:handoutMasterId r:id="rId38"/>
  </p:handoutMasterIdLst>
  <p:sldIdLst>
    <p:sldId id="256" r:id="rId2"/>
    <p:sldId id="374" r:id="rId3"/>
    <p:sldId id="258" r:id="rId4"/>
    <p:sldId id="270" r:id="rId5"/>
    <p:sldId id="379" r:id="rId6"/>
    <p:sldId id="380" r:id="rId7"/>
    <p:sldId id="354" r:id="rId8"/>
    <p:sldId id="377" r:id="rId9"/>
    <p:sldId id="269" r:id="rId10"/>
    <p:sldId id="309" r:id="rId11"/>
    <p:sldId id="310" r:id="rId12"/>
    <p:sldId id="293" r:id="rId13"/>
    <p:sldId id="290" r:id="rId14"/>
    <p:sldId id="294" r:id="rId15"/>
    <p:sldId id="378" r:id="rId16"/>
    <p:sldId id="308" r:id="rId17"/>
    <p:sldId id="351" r:id="rId18"/>
    <p:sldId id="261" r:id="rId19"/>
    <p:sldId id="289" r:id="rId20"/>
    <p:sldId id="288" r:id="rId21"/>
    <p:sldId id="312" r:id="rId22"/>
    <p:sldId id="368" r:id="rId23"/>
    <p:sldId id="282" r:id="rId24"/>
    <p:sldId id="311" r:id="rId25"/>
    <p:sldId id="363" r:id="rId26"/>
    <p:sldId id="323" r:id="rId27"/>
    <p:sldId id="278" r:id="rId28"/>
    <p:sldId id="275" r:id="rId29"/>
    <p:sldId id="365" r:id="rId30"/>
    <p:sldId id="265" r:id="rId31"/>
    <p:sldId id="375" r:id="rId32"/>
    <p:sldId id="376" r:id="rId33"/>
    <p:sldId id="369" r:id="rId34"/>
    <p:sldId id="306" r:id="rId35"/>
    <p:sldId id="349" r:id="rId36"/>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38" autoAdjust="0"/>
    <p:restoredTop sz="97557" autoAdjust="0"/>
  </p:normalViewPr>
  <p:slideViewPr>
    <p:cSldViewPr>
      <p:cViewPr>
        <p:scale>
          <a:sx n="82" d="100"/>
          <a:sy n="82" d="100"/>
        </p:scale>
        <p:origin x="-2070" y="-95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t" anchorCtr="0" compatLnSpc="1">
            <a:prstTxWarp prst="textNoShape">
              <a:avLst/>
            </a:prstTxWarp>
          </a:bodyPr>
          <a:lstStyle>
            <a:lvl1pPr defTabSz="931863">
              <a:defRPr sz="1200"/>
            </a:lvl1pPr>
          </a:lstStyle>
          <a:p>
            <a:pPr>
              <a:defRPr/>
            </a:pPr>
            <a:endParaRPr lang="sv-SE" altLang="en-US"/>
          </a:p>
        </p:txBody>
      </p:sp>
      <p:sp>
        <p:nvSpPr>
          <p:cNvPr id="82947"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t" anchorCtr="0" compatLnSpc="1">
            <a:prstTxWarp prst="textNoShape">
              <a:avLst/>
            </a:prstTxWarp>
          </a:bodyPr>
          <a:lstStyle>
            <a:lvl1pPr algn="r" defTabSz="931863">
              <a:defRPr sz="1200"/>
            </a:lvl1pPr>
          </a:lstStyle>
          <a:p>
            <a:pPr>
              <a:defRPr/>
            </a:pPr>
            <a:endParaRPr lang="sv-SE" altLang="en-US"/>
          </a:p>
        </p:txBody>
      </p:sp>
      <p:sp>
        <p:nvSpPr>
          <p:cNvPr id="8294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b" anchorCtr="0" compatLnSpc="1">
            <a:prstTxWarp prst="textNoShape">
              <a:avLst/>
            </a:prstTxWarp>
          </a:bodyPr>
          <a:lstStyle>
            <a:lvl1pPr defTabSz="931863">
              <a:defRPr sz="1200"/>
            </a:lvl1pPr>
          </a:lstStyle>
          <a:p>
            <a:pPr>
              <a:defRPr/>
            </a:pPr>
            <a:endParaRPr lang="sv-SE" altLang="en-US"/>
          </a:p>
        </p:txBody>
      </p:sp>
      <p:sp>
        <p:nvSpPr>
          <p:cNvPr id="82949"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b" anchorCtr="0" compatLnSpc="1">
            <a:prstTxWarp prst="textNoShape">
              <a:avLst/>
            </a:prstTxWarp>
          </a:bodyPr>
          <a:lstStyle>
            <a:lvl1pPr algn="r" defTabSz="931863">
              <a:defRPr sz="1200"/>
            </a:lvl1pPr>
          </a:lstStyle>
          <a:p>
            <a:pPr>
              <a:defRPr/>
            </a:pPr>
            <a:fld id="{C6FE35BD-E26F-4379-99B2-9888FAA3ECEE}" type="slidenum">
              <a:rPr lang="sv-SE" altLang="en-US"/>
              <a:pPr>
                <a:defRPr/>
              </a:pPr>
              <a:t>‹#›</a:t>
            </a:fld>
            <a:endParaRPr lang="sv-SE" altLang="en-US"/>
          </a:p>
        </p:txBody>
      </p:sp>
    </p:spTree>
    <p:extLst>
      <p:ext uri="{BB962C8B-B14F-4D97-AF65-F5344CB8AC3E}">
        <p14:creationId xmlns:p14="http://schemas.microsoft.com/office/powerpoint/2010/main" val="2116664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t" anchorCtr="0" compatLnSpc="1">
            <a:prstTxWarp prst="textNoShape">
              <a:avLst/>
            </a:prstTxWarp>
          </a:bodyPr>
          <a:lstStyle>
            <a:lvl1pPr defTabSz="931863">
              <a:defRPr sz="1200"/>
            </a:lvl1pPr>
          </a:lstStyle>
          <a:p>
            <a:pPr>
              <a:defRPr/>
            </a:pPr>
            <a:endParaRPr lang="en-US" altLang="en-US"/>
          </a:p>
        </p:txBody>
      </p:sp>
      <p:sp>
        <p:nvSpPr>
          <p:cNvPr id="307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t" anchorCtr="0" compatLnSpc="1">
            <a:prstTxWarp prst="textNoShape">
              <a:avLst/>
            </a:prstTxWarp>
          </a:bodyPr>
          <a:lstStyle>
            <a:lvl1pPr algn="r" defTabSz="931863">
              <a:defRPr sz="1200"/>
            </a:lvl1pPr>
          </a:lstStyle>
          <a:p>
            <a:pPr>
              <a:defRPr/>
            </a:pPr>
            <a:endParaRPr lang="en-US" altLang="en-US"/>
          </a:p>
        </p:txBody>
      </p:sp>
      <p:sp>
        <p:nvSpPr>
          <p:cNvPr id="6758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1038" y="4716463"/>
            <a:ext cx="5435600"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b" anchorCtr="0" compatLnSpc="1">
            <a:prstTxWarp prst="textNoShape">
              <a:avLst/>
            </a:prstTxWarp>
          </a:bodyPr>
          <a:lstStyle>
            <a:lvl1pPr defTabSz="931863">
              <a:defRPr sz="1200"/>
            </a:lvl1pPr>
          </a:lstStyle>
          <a:p>
            <a:pPr>
              <a:defRPr/>
            </a:pPr>
            <a:endParaRPr lang="en-US" altLang="en-US"/>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13" tIns="46557" rIns="93113" bIns="46557" numCol="1" anchor="b" anchorCtr="0" compatLnSpc="1">
            <a:prstTxWarp prst="textNoShape">
              <a:avLst/>
            </a:prstTxWarp>
          </a:bodyPr>
          <a:lstStyle>
            <a:lvl1pPr algn="r" defTabSz="931863">
              <a:defRPr sz="1200"/>
            </a:lvl1pPr>
          </a:lstStyle>
          <a:p>
            <a:pPr>
              <a:defRPr/>
            </a:pPr>
            <a:fld id="{F2850BD9-62D1-48BE-85CB-A9B0E88A03BA}" type="slidenum">
              <a:rPr lang="en-US" altLang="en-US"/>
              <a:pPr>
                <a:defRPr/>
              </a:pPr>
              <a:t>‹#›</a:t>
            </a:fld>
            <a:endParaRPr lang="en-US" altLang="en-US"/>
          </a:p>
        </p:txBody>
      </p:sp>
    </p:spTree>
    <p:extLst>
      <p:ext uri="{BB962C8B-B14F-4D97-AF65-F5344CB8AC3E}">
        <p14:creationId xmlns:p14="http://schemas.microsoft.com/office/powerpoint/2010/main" val="28166012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F0A9CE2-03A1-4E46-98C6-4DC9772AB00C}" type="slidenum">
              <a:rPr lang="en-US" altLang="en-US" smtClean="0"/>
              <a:pPr eaLnBrk="1" hangingPunct="1">
                <a:spcBef>
                  <a:spcPct val="0"/>
                </a:spcBef>
              </a:pPr>
              <a:t>1</a:t>
            </a:fld>
            <a:endParaRPr lang="en-US" altLang="en-US" smtClean="0"/>
          </a:p>
        </p:txBody>
      </p:sp>
      <p:sp>
        <p:nvSpPr>
          <p:cNvPr id="68611" name="Rectangle 2"/>
          <p:cNvSpPr>
            <a:spLocks noGrp="1" noRot="1" noChangeAspect="1" noChangeArrowheads="1" noTextEdit="1"/>
          </p:cNvSpPr>
          <p:nvPr>
            <p:ph type="sldImg"/>
          </p:nvPr>
        </p:nvSpPr>
        <p:spPr>
          <a:xfrm>
            <a:off x="917575" y="744538"/>
            <a:ext cx="4962525" cy="3722687"/>
          </a:xfrm>
          <a:ln/>
        </p:spPr>
      </p:sp>
      <p:sp>
        <p:nvSpPr>
          <p:cNvPr id="68612" name="Rectangle 3"/>
          <p:cNvSpPr>
            <a:spLocks noGrp="1" noChangeArrowheads="1"/>
          </p:cNvSpPr>
          <p:nvPr>
            <p:ph type="body" idx="1"/>
          </p:nvPr>
        </p:nvSpPr>
        <p:spPr>
          <a:noFill/>
        </p:spPr>
        <p:txBody>
          <a:bodyPr/>
          <a:lstStyle/>
          <a:p>
            <a:pPr eaLnBrk="1" hangingPunct="1"/>
            <a:endParaRPr lang="sv-SE"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69DB124-2266-47EF-BB7D-497D27FC59A6}" type="slidenum">
              <a:rPr lang="en-US" altLang="en-US" smtClean="0"/>
              <a:pPr eaLnBrk="1" hangingPunct="1">
                <a:spcBef>
                  <a:spcPct val="0"/>
                </a:spcBef>
              </a:pPr>
              <a:t>18</a:t>
            </a:fld>
            <a:endParaRPr lang="en-US" altLang="en-US" smtClean="0"/>
          </a:p>
        </p:txBody>
      </p:sp>
      <p:sp>
        <p:nvSpPr>
          <p:cNvPr id="77827" name="Rectangle 2"/>
          <p:cNvSpPr>
            <a:spLocks noGrp="1" noRot="1" noChangeAspect="1" noChangeArrowheads="1" noTextEdit="1"/>
          </p:cNvSpPr>
          <p:nvPr>
            <p:ph type="sldImg"/>
          </p:nvPr>
        </p:nvSpPr>
        <p:spPr>
          <a:xfrm>
            <a:off x="917575" y="744538"/>
            <a:ext cx="4962525" cy="3722687"/>
          </a:xfrm>
          <a:ln/>
        </p:spPr>
      </p:sp>
      <p:sp>
        <p:nvSpPr>
          <p:cNvPr id="77828" name="Rectangle 3"/>
          <p:cNvSpPr>
            <a:spLocks noGrp="1" noChangeArrowheads="1"/>
          </p:cNvSpPr>
          <p:nvPr>
            <p:ph type="body" idx="1"/>
          </p:nvPr>
        </p:nvSpPr>
        <p:spPr>
          <a:noFill/>
        </p:spPr>
        <p:txBody>
          <a:bodyPr/>
          <a:lstStyle/>
          <a:p>
            <a:pPr eaLnBrk="1" hangingPunct="1"/>
            <a:r>
              <a:rPr lang="sv-SE" altLang="en-US" smtClean="0"/>
              <a:t>Perten Instruments is probably the company with the longest experience from NIR in the agrifood industry. Since 1980 we have installed more than 10,000 NIR instruments in the industry, all over the world. We have continuously developed our products, and have always been on the forefront of technology. Our latest development include diode array based instruments – the most modern and advanced NIR technology available.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7F0E1F0-642E-46D7-95FD-B69903EFF6E0}" type="slidenum">
              <a:rPr lang="en-US" altLang="en-US" smtClean="0"/>
              <a:pPr eaLnBrk="1" hangingPunct="1">
                <a:spcBef>
                  <a:spcPct val="0"/>
                </a:spcBef>
              </a:pPr>
              <a:t>19</a:t>
            </a:fld>
            <a:endParaRPr lang="en-US" altLang="en-US" smtClean="0"/>
          </a:p>
        </p:txBody>
      </p:sp>
      <p:sp>
        <p:nvSpPr>
          <p:cNvPr id="78851" name="Rectangle 2"/>
          <p:cNvSpPr>
            <a:spLocks noGrp="1" noRot="1" noChangeAspect="1" noChangeArrowheads="1" noTextEdit="1"/>
          </p:cNvSpPr>
          <p:nvPr>
            <p:ph type="sldImg"/>
          </p:nvPr>
        </p:nvSpPr>
        <p:spPr>
          <a:xfrm>
            <a:off x="900113" y="762000"/>
            <a:ext cx="4978400" cy="3733800"/>
          </a:xfrm>
          <a:ln/>
        </p:spPr>
      </p:sp>
      <p:sp>
        <p:nvSpPr>
          <p:cNvPr id="78852" name="Rectangle 3"/>
          <p:cNvSpPr>
            <a:spLocks noGrp="1" noChangeArrowheads="1"/>
          </p:cNvSpPr>
          <p:nvPr>
            <p:ph type="body" idx="1"/>
          </p:nvPr>
        </p:nvSpPr>
        <p:spPr>
          <a:xfrm>
            <a:off x="914400" y="4724400"/>
            <a:ext cx="4953000" cy="4495800"/>
          </a:xfrm>
          <a:noFill/>
        </p:spPr>
        <p:txBody>
          <a:bodyPr/>
          <a:lstStyle/>
          <a:p>
            <a:pPr eaLnBrk="1" hangingPunct="1"/>
            <a:endParaRPr lang="sv-SE"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077895-8442-400D-8C12-13815E05B9A9}" type="slidenum">
              <a:rPr lang="en-US" altLang="en-US" smtClean="0"/>
              <a:pPr eaLnBrk="1" hangingPunct="1">
                <a:spcBef>
                  <a:spcPct val="0"/>
                </a:spcBef>
              </a:pPr>
              <a:t>20</a:t>
            </a:fld>
            <a:endParaRPr lang="en-US" altLang="en-US" smtClean="0"/>
          </a:p>
        </p:txBody>
      </p:sp>
      <p:sp>
        <p:nvSpPr>
          <p:cNvPr id="79875" name="Rectangle 2"/>
          <p:cNvSpPr>
            <a:spLocks noGrp="1" noRot="1" noChangeAspect="1" noChangeArrowheads="1" noTextEdit="1"/>
          </p:cNvSpPr>
          <p:nvPr>
            <p:ph type="sldImg"/>
          </p:nvPr>
        </p:nvSpPr>
        <p:spPr>
          <a:xfrm>
            <a:off x="917575" y="744538"/>
            <a:ext cx="4962525" cy="3722687"/>
          </a:xfrm>
          <a:ln/>
        </p:spPr>
      </p:sp>
      <p:sp>
        <p:nvSpPr>
          <p:cNvPr id="79876" name="Rectangle 3"/>
          <p:cNvSpPr>
            <a:spLocks noGrp="1" noChangeArrowheads="1"/>
          </p:cNvSpPr>
          <p:nvPr>
            <p:ph type="body" idx="1"/>
          </p:nvPr>
        </p:nvSpPr>
        <p:spPr>
          <a:xfrm>
            <a:off x="679450" y="4714875"/>
            <a:ext cx="5438775" cy="4467225"/>
          </a:xfrm>
          <a:noFill/>
        </p:spPr>
        <p:txBody>
          <a:bodyPr/>
          <a:lstStyle/>
          <a:p>
            <a:pPr eaLnBrk="1" hangingPunct="1"/>
            <a:endParaRPr lang="sv-SE"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44B242D-673F-4223-8D06-85E51F09D145}" type="slidenum">
              <a:rPr lang="en-US" altLang="en-US" smtClean="0"/>
              <a:pPr eaLnBrk="1" hangingPunct="1">
                <a:spcBef>
                  <a:spcPct val="0"/>
                </a:spcBef>
              </a:pPr>
              <a:t>23</a:t>
            </a:fld>
            <a:endParaRPr lang="en-US" altLang="en-US" smtClean="0"/>
          </a:p>
        </p:txBody>
      </p:sp>
      <p:sp>
        <p:nvSpPr>
          <p:cNvPr id="80899" name="Rectangle 2"/>
          <p:cNvSpPr>
            <a:spLocks noGrp="1" noRot="1" noChangeAspect="1" noChangeArrowheads="1" noTextEdit="1"/>
          </p:cNvSpPr>
          <p:nvPr>
            <p:ph type="sldImg"/>
          </p:nvPr>
        </p:nvSpPr>
        <p:spPr>
          <a:xfrm>
            <a:off x="917575" y="744538"/>
            <a:ext cx="4962525" cy="3722687"/>
          </a:xfrm>
          <a:ln/>
        </p:spPr>
      </p:sp>
      <p:sp>
        <p:nvSpPr>
          <p:cNvPr id="80900" name="Rectangle 3"/>
          <p:cNvSpPr>
            <a:spLocks noGrp="1" noChangeArrowheads="1"/>
          </p:cNvSpPr>
          <p:nvPr>
            <p:ph type="body" idx="1"/>
          </p:nvPr>
        </p:nvSpPr>
        <p:spPr>
          <a:noFill/>
        </p:spPr>
        <p:txBody>
          <a:bodyPr/>
          <a:lstStyle/>
          <a:p>
            <a:pPr eaLnBrk="1" hangingPunct="1"/>
            <a:endParaRPr lang="sv-SE"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5BB415-C187-4B2A-ABCF-4207017D4008}" type="slidenum">
              <a:rPr lang="en-US" altLang="en-US" smtClean="0"/>
              <a:pPr eaLnBrk="1" hangingPunct="1">
                <a:spcBef>
                  <a:spcPct val="0"/>
                </a:spcBef>
              </a:pPr>
              <a:t>26</a:t>
            </a:fld>
            <a:endParaRPr lang="en-US" altLang="en-US" smtClean="0"/>
          </a:p>
        </p:txBody>
      </p:sp>
      <p:sp>
        <p:nvSpPr>
          <p:cNvPr id="82947" name="Rectangle 2"/>
          <p:cNvSpPr>
            <a:spLocks noGrp="1" noRot="1" noChangeAspect="1" noChangeArrowheads="1" noTextEdit="1"/>
          </p:cNvSpPr>
          <p:nvPr>
            <p:ph type="sldImg"/>
          </p:nvPr>
        </p:nvSpPr>
        <p:spPr>
          <a:xfrm>
            <a:off x="928688" y="754063"/>
            <a:ext cx="4940300" cy="3705225"/>
          </a:xfrm>
          <a:ln/>
        </p:spPr>
      </p:sp>
      <p:sp>
        <p:nvSpPr>
          <p:cNvPr id="2" name="Rectangle 3"/>
          <p:cNvSpPr>
            <a:spLocks noGrp="1" noChangeArrowheads="1"/>
          </p:cNvSpPr>
          <p:nvPr>
            <p:ph type="body" idx="1"/>
          </p:nvPr>
        </p:nvSpPr>
        <p:spPr>
          <a:xfrm>
            <a:off x="906463" y="4719638"/>
            <a:ext cx="4984750" cy="4460875"/>
          </a:xfrm>
        </p:spPr>
        <p:txBody>
          <a:bodyPr/>
          <a:lstStyle/>
          <a:p>
            <a:pPr eaLnBrk="1" hangingPunct="1">
              <a:defRPr/>
            </a:pPr>
            <a:r>
              <a:rPr lang="en-GB" altLang="en-US" u="sng" smtClean="0">
                <a:effectLst>
                  <a:outerShdw blurRad="38100" dist="38100" dir="2700000" algn="tl">
                    <a:srgbClr val="C0C0C0"/>
                  </a:outerShdw>
                </a:effectLst>
              </a:rPr>
              <a:t>Why?</a:t>
            </a:r>
            <a:endParaRPr lang="en-GB" altLang="en-US" smtClean="0"/>
          </a:p>
          <a:p>
            <a:pPr eaLnBrk="1" hangingPunct="1">
              <a:defRPr/>
            </a:pPr>
            <a:r>
              <a:rPr lang="en-GB" altLang="en-US" smtClean="0"/>
              <a:t>Segregation/classification of wheat and rye.</a:t>
            </a:r>
            <a:br>
              <a:rPr lang="en-GB" altLang="en-US" smtClean="0"/>
            </a:br>
            <a:r>
              <a:rPr lang="en-GB" altLang="en-US" smtClean="0"/>
              <a:t>	</a:t>
            </a:r>
            <a:r>
              <a:rPr lang="en-GB" altLang="en-US" sz="1000" smtClean="0"/>
              <a:t>- To detect possible sprout damage.</a:t>
            </a:r>
            <a:br>
              <a:rPr lang="en-GB" altLang="en-US" sz="1000" smtClean="0"/>
            </a:br>
            <a:r>
              <a:rPr lang="en-GB" altLang="en-US" sz="1000" smtClean="0"/>
              <a:t>	- To meet different end-product requirement,</a:t>
            </a:r>
            <a:br>
              <a:rPr lang="en-GB" altLang="en-US" sz="1000" smtClean="0"/>
            </a:br>
            <a:r>
              <a:rPr lang="en-GB" altLang="en-US" sz="1000" smtClean="0"/>
              <a:t>	- To meet trade contract specifications.</a:t>
            </a:r>
          </a:p>
          <a:p>
            <a:pPr eaLnBrk="1" hangingPunct="1">
              <a:defRPr/>
            </a:pPr>
            <a:r>
              <a:rPr lang="en-GB" altLang="en-US" smtClean="0"/>
              <a:t>Optimise flour alpha-amylase activity for bread baking and other flour end uses.</a:t>
            </a:r>
          </a:p>
          <a:p>
            <a:pPr eaLnBrk="1" hangingPunct="1">
              <a:defRPr/>
            </a:pPr>
            <a:r>
              <a:rPr lang="en-GB" altLang="en-US" smtClean="0"/>
              <a:t>Guarantee soundness of traded grain.</a:t>
            </a:r>
            <a:r>
              <a:rPr lang="en-GB" altLang="en-US" u="sng" smtClean="0">
                <a:effectLst>
                  <a:outerShdw blurRad="38100" dist="38100" dir="2700000" algn="tl">
                    <a:srgbClr val="C0C0C0"/>
                  </a:outerShdw>
                </a:effectLst>
              </a:rPr>
              <a:t> </a:t>
            </a:r>
          </a:p>
          <a:p>
            <a:pPr eaLnBrk="1" hangingPunct="1">
              <a:defRPr/>
            </a:pPr>
            <a:r>
              <a:rPr lang="en-GB" altLang="en-US" u="sng" smtClean="0">
                <a:effectLst>
                  <a:outerShdw blurRad="38100" dist="38100" dir="2700000" algn="tl">
                    <a:srgbClr val="C0C0C0"/>
                  </a:outerShdw>
                </a:effectLst>
              </a:rPr>
              <a:t>Who:</a:t>
            </a:r>
          </a:p>
          <a:p>
            <a:pPr eaLnBrk="1" hangingPunct="1">
              <a:defRPr/>
            </a:pPr>
            <a:r>
              <a:rPr lang="en-GB" altLang="en-US" smtClean="0"/>
              <a:t>Breeding for sprout resistant varieties. </a:t>
            </a:r>
          </a:p>
          <a:p>
            <a:pPr eaLnBrk="1" hangingPunct="1">
              <a:defRPr/>
            </a:pPr>
            <a:r>
              <a:rPr lang="en-GB" altLang="en-US" smtClean="0"/>
              <a:t>Big Farmers or Cooperatives.</a:t>
            </a:r>
            <a:br>
              <a:rPr lang="en-GB" altLang="en-US" smtClean="0"/>
            </a:br>
            <a:r>
              <a:rPr lang="en-GB" altLang="en-US" sz="1000" smtClean="0"/>
              <a:t>Control of optimum harvest time.</a:t>
            </a:r>
          </a:p>
          <a:p>
            <a:pPr eaLnBrk="1" hangingPunct="1">
              <a:defRPr/>
            </a:pPr>
            <a:r>
              <a:rPr lang="en-GB" altLang="en-US" smtClean="0"/>
              <a:t>Grain Intake.</a:t>
            </a:r>
            <a:br>
              <a:rPr lang="en-GB" altLang="en-US" smtClean="0"/>
            </a:br>
            <a:r>
              <a:rPr lang="en-GB" altLang="en-US" sz="1000" smtClean="0"/>
              <a:t>Segregation/Classification of grain for different end use. Price setting to farmer.</a:t>
            </a:r>
          </a:p>
          <a:p>
            <a:pPr eaLnBrk="1" hangingPunct="1">
              <a:defRPr/>
            </a:pPr>
            <a:r>
              <a:rPr lang="en-GB" altLang="en-US" smtClean="0"/>
              <a:t>Flour Mill.</a:t>
            </a:r>
            <a:br>
              <a:rPr lang="en-GB" altLang="en-US" smtClean="0"/>
            </a:br>
            <a:r>
              <a:rPr lang="en-GB" altLang="en-US" sz="1000" smtClean="0"/>
              <a:t>- Monitoring of incoming raw material and of the</a:t>
            </a:r>
            <a:br>
              <a:rPr lang="en-GB" altLang="en-US" sz="1000" smtClean="0"/>
            </a:br>
            <a:r>
              <a:rPr lang="en-GB" altLang="en-US" sz="1000" smtClean="0"/>
              <a:t>   produced flours.</a:t>
            </a:r>
            <a:br>
              <a:rPr lang="en-GB" altLang="en-US" sz="1000" smtClean="0"/>
            </a:br>
            <a:r>
              <a:rPr lang="en-GB" altLang="en-US" sz="1000" smtClean="0"/>
              <a:t>- Control in blending of grain and flours to </a:t>
            </a:r>
            <a:br>
              <a:rPr lang="en-GB" altLang="en-US" sz="1000" smtClean="0"/>
            </a:br>
            <a:r>
              <a:rPr lang="en-GB" altLang="en-US" sz="1000" smtClean="0"/>
              <a:t>   achieve consistent flour qualities.</a:t>
            </a:r>
            <a:br>
              <a:rPr lang="en-GB" altLang="en-US" sz="1000" smtClean="0"/>
            </a:br>
            <a:r>
              <a:rPr lang="en-GB" altLang="en-US" sz="1000" smtClean="0"/>
              <a:t>- Calculation and control of barley malt addition </a:t>
            </a:r>
            <a:br>
              <a:rPr lang="en-GB" altLang="en-US" sz="1000" smtClean="0"/>
            </a:br>
            <a:r>
              <a:rPr lang="en-GB" altLang="en-US" sz="1000" smtClean="0"/>
              <a:t>   and fungal enzyme addition to obtain optimum </a:t>
            </a:r>
            <a:br>
              <a:rPr lang="en-GB" altLang="en-US" sz="1000" smtClean="0"/>
            </a:br>
            <a:r>
              <a:rPr lang="en-GB" altLang="en-US" sz="1000" smtClean="0"/>
              <a:t>   enzyme activity.</a:t>
            </a:r>
            <a:r>
              <a:rPr lang="en-GB" altLang="en-US" smtClean="0"/>
              <a:t> </a:t>
            </a:r>
          </a:p>
          <a:p>
            <a:pPr eaLnBrk="1" hangingPunct="1">
              <a:defRPr/>
            </a:pPr>
            <a:r>
              <a:rPr lang="en-GB" altLang="en-US" smtClean="0"/>
              <a:t>Major Bakeries.</a:t>
            </a:r>
            <a:br>
              <a:rPr lang="en-GB" altLang="en-US" smtClean="0"/>
            </a:br>
            <a:r>
              <a:rPr lang="en-GB" altLang="en-US" sz="1000" smtClean="0"/>
              <a:t>- Monitoring of incoming flours.</a:t>
            </a:r>
            <a:br>
              <a:rPr lang="en-GB" altLang="en-US" sz="1000" smtClean="0"/>
            </a:br>
            <a:r>
              <a:rPr lang="en-GB" altLang="en-US" sz="1000" smtClean="0"/>
              <a:t>- Control in blending of flours. </a:t>
            </a:r>
          </a:p>
          <a:p>
            <a:pPr eaLnBrk="1" hangingPunct="1">
              <a:defRPr/>
            </a:pPr>
            <a:r>
              <a:rPr lang="en-GB" altLang="en-US" smtClean="0"/>
              <a:t>International Trade.</a:t>
            </a:r>
            <a:br>
              <a:rPr lang="en-GB" altLang="en-US" smtClean="0"/>
            </a:br>
            <a:r>
              <a:rPr lang="en-GB" altLang="en-US" sz="1000" smtClean="0"/>
              <a:t>- Major exporters offer a minimum Falling </a:t>
            </a:r>
            <a:br>
              <a:rPr lang="en-GB" altLang="en-US" sz="1000" smtClean="0"/>
            </a:br>
            <a:r>
              <a:rPr lang="en-GB" altLang="en-US" sz="1000" smtClean="0"/>
              <a:t>   Number guarantee on trade contracts.</a:t>
            </a:r>
            <a:br>
              <a:rPr lang="en-GB" altLang="en-US" sz="1000" smtClean="0"/>
            </a:br>
            <a:r>
              <a:rPr lang="en-GB" altLang="en-US" sz="1000" smtClean="0"/>
              <a:t>- The European Common Market minimum </a:t>
            </a:r>
            <a:br>
              <a:rPr lang="en-GB" altLang="en-US" sz="1000" smtClean="0"/>
            </a:br>
            <a:r>
              <a:rPr lang="en-GB" altLang="en-US" sz="1000" smtClean="0"/>
              <a:t>   Falling Number for intervention bread wheat</a:t>
            </a:r>
            <a:br>
              <a:rPr lang="en-GB" altLang="en-US" sz="1000" smtClean="0"/>
            </a:br>
            <a:r>
              <a:rPr lang="en-GB" altLang="en-US" sz="1000" smtClean="0"/>
              <a:t>   is 220 - a lower value causes price reduction.</a:t>
            </a:r>
          </a:p>
          <a:p>
            <a:pPr eaLnBrk="1" hangingPunct="1">
              <a:defRPr/>
            </a:pPr>
            <a:endParaRPr lang="en-GB" altLang="en-US" smtClean="0"/>
          </a:p>
          <a:p>
            <a:pPr eaLnBrk="1" hangingPunct="1">
              <a:defRPr/>
            </a:pPr>
            <a:endParaRPr lang="en-GB" altLang="en-US" u="sng" smtClean="0">
              <a:effectLst>
                <a:outerShdw blurRad="38100" dist="38100" dir="2700000" algn="tl">
                  <a:srgbClr val="C0C0C0"/>
                </a:outerShdw>
              </a:effectLst>
            </a:endParaRPr>
          </a:p>
          <a:p>
            <a:pPr eaLnBrk="1" hangingPunct="1">
              <a:defRPr/>
            </a:pPr>
            <a:endParaRPr lang="en-GB"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F5CD9FA-0381-4B19-9207-EB24F0B0AFC8}" type="slidenum">
              <a:rPr lang="en-US" altLang="en-US" smtClean="0"/>
              <a:pPr eaLnBrk="1" hangingPunct="1">
                <a:spcBef>
                  <a:spcPct val="0"/>
                </a:spcBef>
              </a:pPr>
              <a:t>27</a:t>
            </a:fld>
            <a:endParaRPr lang="en-US" altLang="en-US" smtClean="0"/>
          </a:p>
        </p:txBody>
      </p:sp>
      <p:sp>
        <p:nvSpPr>
          <p:cNvPr id="83971" name="Rectangle 2"/>
          <p:cNvSpPr>
            <a:spLocks noGrp="1" noRot="1" noChangeAspect="1" noChangeArrowheads="1" noTextEdit="1"/>
          </p:cNvSpPr>
          <p:nvPr>
            <p:ph type="sldImg"/>
          </p:nvPr>
        </p:nvSpPr>
        <p:spPr>
          <a:xfrm>
            <a:off x="928688" y="754063"/>
            <a:ext cx="4940300" cy="3705225"/>
          </a:xfrm>
          <a:ln/>
        </p:spPr>
      </p:sp>
      <p:sp>
        <p:nvSpPr>
          <p:cNvPr id="83972" name="Rectangle 3"/>
          <p:cNvSpPr>
            <a:spLocks noGrp="1" noChangeArrowheads="1"/>
          </p:cNvSpPr>
          <p:nvPr>
            <p:ph type="body" idx="1"/>
          </p:nvPr>
        </p:nvSpPr>
        <p:spPr>
          <a:xfrm>
            <a:off x="906463" y="4719638"/>
            <a:ext cx="4984750" cy="4460875"/>
          </a:xfrm>
          <a:noFill/>
        </p:spPr>
        <p:txBody>
          <a:bodyPr/>
          <a:lstStyle/>
          <a:p>
            <a:pPr eaLnBrk="1" hangingPunct="1"/>
            <a:endParaRPr lang="en-GB" altLang="en-US" sz="1000" smtClean="0"/>
          </a:p>
          <a:p>
            <a:pPr eaLnBrk="1" hangingPunct="1"/>
            <a:r>
              <a:rPr lang="en-GB" altLang="en-US" sz="1000" b="1" smtClean="0"/>
              <a:t>Why measure gluten?</a:t>
            </a:r>
            <a:endParaRPr lang="en-GB" altLang="en-US" sz="1000" smtClean="0"/>
          </a:p>
          <a:p>
            <a:pPr eaLnBrk="1" hangingPunct="1"/>
            <a:r>
              <a:rPr lang="en-GB" altLang="en-US" sz="1000" smtClean="0"/>
              <a:t>Segregation of wheat deliveries at silo intake on the basis of dough strength, dough stability and dough handling properties.</a:t>
            </a:r>
          </a:p>
          <a:p>
            <a:pPr eaLnBrk="1" hangingPunct="1"/>
            <a:r>
              <a:rPr lang="en-GB" altLang="en-US" sz="1000" smtClean="0"/>
              <a:t>At the same protein content, gluten may vary widely.</a:t>
            </a:r>
          </a:p>
          <a:p>
            <a:pPr eaLnBrk="1" hangingPunct="1"/>
            <a:r>
              <a:rPr lang="en-GB" altLang="en-US" sz="1000" smtClean="0"/>
              <a:t>At the same gluten content, characteristics may vary widely.</a:t>
            </a:r>
          </a:p>
          <a:p>
            <a:pPr eaLnBrk="1" hangingPunct="1"/>
            <a:r>
              <a:rPr lang="en-GB" altLang="en-US" sz="1000" smtClean="0"/>
              <a:t>Different end-products require different wheat qualities.</a:t>
            </a:r>
          </a:p>
          <a:p>
            <a:pPr eaLnBrk="1" hangingPunct="1"/>
            <a:r>
              <a:rPr lang="en-GB" altLang="en-US" sz="1000" smtClean="0"/>
              <a:t>Industrial use require consistent quality.</a:t>
            </a:r>
          </a:p>
          <a:p>
            <a:pPr eaLnBrk="1" hangingPunct="1"/>
            <a:r>
              <a:rPr lang="en-GB" altLang="en-US" sz="1000" smtClean="0"/>
              <a:t>The quality affects the economical value of the wheat.</a:t>
            </a:r>
            <a:endParaRPr lang="en-GB" altLang="en-US" smtClean="0"/>
          </a:p>
          <a:p>
            <a:pPr eaLnBrk="1" hangingPunct="1"/>
            <a:endParaRPr lang="en-GB"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70479EE-DA72-4422-BBE4-EBDE6D568816}" type="slidenum">
              <a:rPr lang="en-US" altLang="en-US" smtClean="0"/>
              <a:pPr eaLnBrk="1" hangingPunct="1">
                <a:spcBef>
                  <a:spcPct val="0"/>
                </a:spcBef>
              </a:pPr>
              <a:t>28</a:t>
            </a:fld>
            <a:endParaRPr lang="en-US" altLang="en-US" smtClean="0"/>
          </a:p>
        </p:txBody>
      </p:sp>
      <p:sp>
        <p:nvSpPr>
          <p:cNvPr id="84995" name="Rectangle 2"/>
          <p:cNvSpPr>
            <a:spLocks noGrp="1" noRot="1" noChangeAspect="1" noChangeArrowheads="1" noTextEdit="1"/>
          </p:cNvSpPr>
          <p:nvPr>
            <p:ph type="sldImg"/>
          </p:nvPr>
        </p:nvSpPr>
        <p:spPr>
          <a:xfrm>
            <a:off x="917575" y="744538"/>
            <a:ext cx="4962525" cy="3722687"/>
          </a:xfrm>
          <a:ln/>
        </p:spPr>
      </p:sp>
      <p:sp>
        <p:nvSpPr>
          <p:cNvPr id="84996" name="Rectangle 3"/>
          <p:cNvSpPr>
            <a:spLocks noGrp="1" noChangeArrowheads="1"/>
          </p:cNvSpPr>
          <p:nvPr>
            <p:ph type="body" idx="1"/>
          </p:nvPr>
        </p:nvSpPr>
        <p:spPr>
          <a:xfrm>
            <a:off x="904875" y="4716463"/>
            <a:ext cx="4987925" cy="4465637"/>
          </a:xfrm>
          <a:noFill/>
        </p:spPr>
        <p:txBody>
          <a:bodyPr/>
          <a:lstStyle/>
          <a:p>
            <a:pPr eaLnBrk="1" hangingPunct="1"/>
            <a:endParaRPr lang="en-AU"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9EDBF5-8741-4943-A588-C304BC2C14A2}" type="slidenum">
              <a:rPr lang="en-US" altLang="en-US" smtClean="0"/>
              <a:pPr eaLnBrk="1" hangingPunct="1">
                <a:spcBef>
                  <a:spcPct val="0"/>
                </a:spcBef>
              </a:pPr>
              <a:t>29</a:t>
            </a:fld>
            <a:endParaRPr lang="en-US" altLang="en-US" smtClean="0"/>
          </a:p>
        </p:txBody>
      </p:sp>
      <p:sp>
        <p:nvSpPr>
          <p:cNvPr id="87043" name="Rectangle 2"/>
          <p:cNvSpPr>
            <a:spLocks noGrp="1" noRot="1" noChangeAspect="1" noChangeArrowheads="1" noTextEdit="1"/>
          </p:cNvSpPr>
          <p:nvPr>
            <p:ph type="sldImg"/>
          </p:nvPr>
        </p:nvSpPr>
        <p:spPr>
          <a:xfrm>
            <a:off x="971550" y="765175"/>
            <a:ext cx="4891088" cy="3668713"/>
          </a:xfrm>
          <a:ln/>
        </p:spPr>
      </p:sp>
      <p:sp>
        <p:nvSpPr>
          <p:cNvPr id="87044" name="Rectangle 3"/>
          <p:cNvSpPr>
            <a:spLocks noGrp="1" noChangeArrowheads="1"/>
          </p:cNvSpPr>
          <p:nvPr>
            <p:ph type="body" idx="1"/>
          </p:nvPr>
        </p:nvSpPr>
        <p:spPr>
          <a:xfrm>
            <a:off x="922338" y="4741863"/>
            <a:ext cx="4992687" cy="4433887"/>
          </a:xfrm>
          <a:noFill/>
        </p:spPr>
        <p:txBody>
          <a:bodyPr/>
          <a:lstStyle/>
          <a:p>
            <a:pPr eaLnBrk="1" hangingPunct="1"/>
            <a:r>
              <a:rPr lang="en-US" altLang="en-US" sz="1400" smtClean="0"/>
              <a:t>Traditional dough mixers such as Brabender Farinograph and doughLAB measure dough viscosity.  They are mostly used to determine flour processing quality (water absorption and dough mixing paramters). </a:t>
            </a:r>
          </a:p>
          <a:p>
            <a:pPr eaLnBrk="1" hangingPunct="1">
              <a:buFontTx/>
              <a:buChar char="•"/>
            </a:pPr>
            <a:r>
              <a:rPr lang="en-US" altLang="en-US" sz="1400" smtClean="0"/>
              <a:t>Most common measurements are Water Absorption (WA) and Dough Development Time (DDT).</a:t>
            </a:r>
          </a:p>
          <a:p>
            <a:pPr eaLnBrk="1" hangingPunct="1">
              <a:buFontTx/>
              <a:buChar char="•"/>
            </a:pPr>
            <a:r>
              <a:rPr lang="en-US" altLang="en-US" sz="1400" smtClean="0"/>
              <a:t>90% of installed base worldwide uses 300g size bowl.</a:t>
            </a:r>
          </a:p>
          <a:p>
            <a:pPr eaLnBrk="1" hangingPunct="1"/>
            <a:endParaRPr lang="en-US" altLang="en-US" sz="1400" smtClean="0"/>
          </a:p>
          <a:p>
            <a:pPr eaLnBrk="1" hangingPunct="1"/>
            <a:r>
              <a:rPr lang="en-US" altLang="en-US" sz="1400" smtClean="0"/>
              <a:t>Large sample requirements (50g or 300g flour) make the traditional methods cumbersome and poorly suited for use by wheat breeders and researchers. </a:t>
            </a:r>
            <a:r>
              <a:rPr lang="en-US" altLang="en-US" smtClean="0"/>
              <a:t>The small sample requirement (4g flour) of micro-doughLAB makes it well suited for use by wheat breeders and researchers who typically have limited sample available to them for testing. It can be used to screen breeder lines with desirable quality traits at the F4 and possibly the F3 stage. It is ideal when the amount of sample, technician time and instrument time are limited. It can also be used to develop rapid and small scale methods that correlate to standard methods.</a:t>
            </a:r>
            <a:r>
              <a:rPr lang="en-AU" altLang="en-US" smtClean="0"/>
              <a:t> </a:t>
            </a:r>
            <a:endParaRPr lang="en-US" altLang="en-US" sz="1400" smtClean="0"/>
          </a:p>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38DA221-B035-46B5-BAD5-4A1BA5D76E13}" type="slidenum">
              <a:rPr lang="en-US" altLang="en-US" smtClean="0"/>
              <a:pPr eaLnBrk="1" hangingPunct="1">
                <a:spcBef>
                  <a:spcPct val="0"/>
                </a:spcBef>
              </a:pPr>
              <a:t>30</a:t>
            </a:fld>
            <a:endParaRPr lang="en-US" altLang="en-US" smtClean="0"/>
          </a:p>
        </p:txBody>
      </p:sp>
      <p:sp>
        <p:nvSpPr>
          <p:cNvPr id="88067" name="Rectangle 2"/>
          <p:cNvSpPr>
            <a:spLocks noGrp="1" noRot="1" noChangeAspect="1" noChangeArrowheads="1" noTextEdit="1"/>
          </p:cNvSpPr>
          <p:nvPr>
            <p:ph type="sldImg"/>
          </p:nvPr>
        </p:nvSpPr>
        <p:spPr>
          <a:xfrm>
            <a:off x="917575" y="744538"/>
            <a:ext cx="4962525" cy="3722687"/>
          </a:xfrm>
          <a:ln/>
        </p:spPr>
      </p:sp>
      <p:sp>
        <p:nvSpPr>
          <p:cNvPr id="88068" name="Rectangle 3"/>
          <p:cNvSpPr>
            <a:spLocks noGrp="1" noChangeArrowheads="1"/>
          </p:cNvSpPr>
          <p:nvPr>
            <p:ph type="body" idx="1"/>
          </p:nvPr>
        </p:nvSpPr>
        <p:spPr>
          <a:noFill/>
        </p:spPr>
        <p:txBody>
          <a:bodyPr/>
          <a:lstStyle/>
          <a:p>
            <a:pPr eaLnBrk="1" hangingPunct="1"/>
            <a:endParaRPr lang="sv-SE"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906BCC2-86C9-4428-9C73-8F6C3F1BD335}" type="slidenum">
              <a:rPr lang="en-US" altLang="en-US" smtClean="0"/>
              <a:pPr eaLnBrk="1" hangingPunct="1">
                <a:spcBef>
                  <a:spcPct val="0"/>
                </a:spcBef>
              </a:pPr>
              <a:t>35</a:t>
            </a:fld>
            <a:endParaRPr lang="en-US" altLang="en-US" smtClean="0"/>
          </a:p>
        </p:txBody>
      </p:sp>
      <p:sp>
        <p:nvSpPr>
          <p:cNvPr id="70659" name="Rectangle 2"/>
          <p:cNvSpPr>
            <a:spLocks noGrp="1" noRot="1" noChangeAspect="1" noChangeArrowheads="1" noTextEdit="1"/>
          </p:cNvSpPr>
          <p:nvPr>
            <p:ph type="sldImg"/>
          </p:nvPr>
        </p:nvSpPr>
        <p:spPr>
          <a:xfrm>
            <a:off x="917575" y="744538"/>
            <a:ext cx="4962525" cy="3722687"/>
          </a:xfrm>
          <a:ln/>
        </p:spPr>
      </p:sp>
      <p:sp>
        <p:nvSpPr>
          <p:cNvPr id="70660" name="Rectangle 3"/>
          <p:cNvSpPr>
            <a:spLocks noGrp="1" noChangeArrowheads="1"/>
          </p:cNvSpPr>
          <p:nvPr>
            <p:ph type="body" idx="1"/>
          </p:nvPr>
        </p:nvSpPr>
        <p:spPr>
          <a:noFill/>
        </p:spPr>
        <p:txBody>
          <a:bodyPr/>
          <a:lstStyle/>
          <a:p>
            <a:pPr eaLnBrk="1" hangingPunct="1"/>
            <a:endParaRPr lang="sv-SE"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0CE272C-85C9-4E26-9ED9-1617874C1D2A}" type="slidenum">
              <a:rPr lang="en-US" altLang="en-US" smtClean="0"/>
              <a:pPr eaLnBrk="1" hangingPunct="1">
                <a:spcBef>
                  <a:spcPct val="0"/>
                </a:spcBef>
              </a:pPr>
              <a:t>3</a:t>
            </a:fld>
            <a:endParaRPr lang="en-US" altLang="en-US" smtClean="0"/>
          </a:p>
        </p:txBody>
      </p:sp>
      <p:sp>
        <p:nvSpPr>
          <p:cNvPr id="71683" name="Rectangle 2"/>
          <p:cNvSpPr>
            <a:spLocks noGrp="1" noRot="1" noChangeAspect="1" noChangeArrowheads="1" noTextEdit="1"/>
          </p:cNvSpPr>
          <p:nvPr>
            <p:ph type="sldImg"/>
          </p:nvPr>
        </p:nvSpPr>
        <p:spPr>
          <a:xfrm>
            <a:off x="917575" y="744538"/>
            <a:ext cx="4962525" cy="3722687"/>
          </a:xfrm>
          <a:ln/>
        </p:spPr>
      </p:sp>
      <p:sp>
        <p:nvSpPr>
          <p:cNvPr id="71684" name="Rectangle 3"/>
          <p:cNvSpPr>
            <a:spLocks noGrp="1" noChangeArrowheads="1"/>
          </p:cNvSpPr>
          <p:nvPr>
            <p:ph type="body" idx="1"/>
          </p:nvPr>
        </p:nvSpPr>
        <p:spPr>
          <a:noFill/>
        </p:spPr>
        <p:txBody>
          <a:bodyPr/>
          <a:lstStyle/>
          <a:p>
            <a:pPr eaLnBrk="1" hangingPunct="1"/>
            <a:r>
              <a:rPr lang="sv-SE" altLang="en-US" smtClean="0"/>
              <a:t>After arriving with his family in Sweden during the 2nd World War Harald Perten started to work with Dr Hagberg researching wheat quality control methods. Their work resulted in the Falling Number method, which Harald Perten turned into a product – the Falling Number instrument, and the company Perten Instruments was founded to commericialize the product. The company is still family owned, now by Harald Perten’s two sons, still with the same passion for quality control.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7A417A-27D4-4A67-BA96-426876BA8DD0}" type="slidenum">
              <a:rPr lang="en-US" altLang="en-US" smtClean="0"/>
              <a:pPr eaLnBrk="1" hangingPunct="1">
                <a:spcBef>
                  <a:spcPct val="0"/>
                </a:spcBef>
              </a:pPr>
              <a:t>4</a:t>
            </a:fld>
            <a:endParaRPr lang="en-US" altLang="en-US" smtClean="0"/>
          </a:p>
        </p:txBody>
      </p:sp>
      <p:sp>
        <p:nvSpPr>
          <p:cNvPr id="72707" name="Rectangle 2"/>
          <p:cNvSpPr>
            <a:spLocks noGrp="1" noRot="1" noChangeAspect="1" noChangeArrowheads="1" noTextEdit="1"/>
          </p:cNvSpPr>
          <p:nvPr>
            <p:ph type="sldImg"/>
          </p:nvPr>
        </p:nvSpPr>
        <p:spPr>
          <a:xfrm>
            <a:off x="919163" y="744538"/>
            <a:ext cx="4962525" cy="3722687"/>
          </a:xfrm>
          <a:ln/>
        </p:spPr>
      </p:sp>
      <p:sp>
        <p:nvSpPr>
          <p:cNvPr id="72708" name="Rectangle 3"/>
          <p:cNvSpPr>
            <a:spLocks noGrp="1" noChangeArrowheads="1"/>
          </p:cNvSpPr>
          <p:nvPr>
            <p:ph type="body" idx="1"/>
          </p:nvPr>
        </p:nvSpPr>
        <p:spPr>
          <a:xfrm>
            <a:off x="908050" y="4716463"/>
            <a:ext cx="4981575" cy="4465637"/>
          </a:xfrm>
          <a:noFill/>
        </p:spPr>
        <p:txBody>
          <a:bodyPr/>
          <a:lstStyle/>
          <a:p>
            <a:pPr eaLnBrk="1" hangingPunct="1"/>
            <a:endParaRPr lang="sv-SE"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lgn="l" defTabSz="881063">
              <a:spcBef>
                <a:spcPct val="30000"/>
              </a:spcBef>
              <a:tabLst>
                <a:tab pos="723900" algn="l"/>
                <a:tab pos="1447800" algn="l"/>
                <a:tab pos="2171700" algn="l"/>
                <a:tab pos="2895600" algn="l"/>
              </a:tabLst>
              <a:defRPr sz="1200">
                <a:solidFill>
                  <a:schemeClr val="tx1"/>
                </a:solidFill>
                <a:latin typeface="Arial" charset="0"/>
              </a:defRPr>
            </a:lvl1pPr>
            <a:lvl2pPr marL="742950" indent="-285750" algn="l" defTabSz="881063">
              <a:spcBef>
                <a:spcPct val="30000"/>
              </a:spcBef>
              <a:tabLst>
                <a:tab pos="723900" algn="l"/>
                <a:tab pos="1447800" algn="l"/>
                <a:tab pos="2171700" algn="l"/>
                <a:tab pos="2895600" algn="l"/>
              </a:tabLst>
              <a:defRPr sz="1200">
                <a:solidFill>
                  <a:schemeClr val="tx1"/>
                </a:solidFill>
                <a:latin typeface="Arial" charset="0"/>
              </a:defRPr>
            </a:lvl2pPr>
            <a:lvl3pPr marL="1143000" indent="-228600" algn="l" defTabSz="881063">
              <a:spcBef>
                <a:spcPct val="30000"/>
              </a:spcBef>
              <a:tabLst>
                <a:tab pos="723900" algn="l"/>
                <a:tab pos="1447800" algn="l"/>
                <a:tab pos="2171700" algn="l"/>
                <a:tab pos="2895600" algn="l"/>
              </a:tabLst>
              <a:defRPr sz="1200">
                <a:solidFill>
                  <a:schemeClr val="tx1"/>
                </a:solidFill>
                <a:latin typeface="Arial" charset="0"/>
              </a:defRPr>
            </a:lvl3pPr>
            <a:lvl4pPr marL="1600200" indent="-228600" algn="l" defTabSz="881063">
              <a:spcBef>
                <a:spcPct val="30000"/>
              </a:spcBef>
              <a:tabLst>
                <a:tab pos="723900" algn="l"/>
                <a:tab pos="1447800" algn="l"/>
                <a:tab pos="2171700" algn="l"/>
                <a:tab pos="2895600" algn="l"/>
              </a:tabLst>
              <a:defRPr sz="1200">
                <a:solidFill>
                  <a:schemeClr val="tx1"/>
                </a:solidFill>
                <a:latin typeface="Arial" charset="0"/>
              </a:defRPr>
            </a:lvl4pPr>
            <a:lvl5pPr marL="2057400" indent="-228600" algn="l" defTabSz="881063">
              <a:spcBef>
                <a:spcPct val="30000"/>
              </a:spcBef>
              <a:tabLst>
                <a:tab pos="723900" algn="l"/>
                <a:tab pos="1447800" algn="l"/>
                <a:tab pos="2171700" algn="l"/>
                <a:tab pos="2895600" algn="l"/>
              </a:tabLst>
              <a:defRPr sz="1200">
                <a:solidFill>
                  <a:schemeClr val="tx1"/>
                </a:solidFill>
                <a:latin typeface="Arial" charset="0"/>
              </a:defRPr>
            </a:lvl5pPr>
            <a:lvl6pPr marL="2514600" indent="-228600" defTabSz="8810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charset="0"/>
              </a:defRPr>
            </a:lvl6pPr>
            <a:lvl7pPr marL="2971800" indent="-228600" defTabSz="8810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charset="0"/>
              </a:defRPr>
            </a:lvl7pPr>
            <a:lvl8pPr marL="3429000" indent="-228600" defTabSz="8810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charset="0"/>
              </a:defRPr>
            </a:lvl8pPr>
            <a:lvl9pPr marL="3886200" indent="-228600" defTabSz="8810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charset="0"/>
              </a:defRPr>
            </a:lvl9pPr>
          </a:lstStyle>
          <a:p>
            <a:pPr algn="r" eaLnBrk="0" hangingPunct="0">
              <a:spcBef>
                <a:spcPct val="0"/>
              </a:spcBef>
            </a:pPr>
            <a:fld id="{D1107AD8-115A-44CF-A55C-E14448AE00EF}" type="slidenum">
              <a:rPr lang="sv-SE" altLang="sv-SE" smtClean="0">
                <a:solidFill>
                  <a:srgbClr val="000000"/>
                </a:solidFill>
                <a:ea typeface="Arial Unicode MS" pitchFamily="34" charset="-128"/>
                <a:cs typeface="Arial Unicode MS" pitchFamily="34" charset="-128"/>
              </a:rPr>
              <a:pPr algn="r" eaLnBrk="0" hangingPunct="0">
                <a:spcBef>
                  <a:spcPct val="0"/>
                </a:spcBef>
              </a:pPr>
              <a:t>8</a:t>
            </a:fld>
            <a:endParaRPr lang="sv-SE" altLang="sv-SE" smtClean="0">
              <a:solidFill>
                <a:srgbClr val="000000"/>
              </a:solidFill>
              <a:ea typeface="Arial Unicode MS" pitchFamily="34" charset="-128"/>
              <a:cs typeface="Arial Unicode MS" pitchFamily="34" charset="-128"/>
            </a:endParaRPr>
          </a:p>
        </p:txBody>
      </p:sp>
      <p:sp>
        <p:nvSpPr>
          <p:cNvPr id="60419" name="Rectangle 2"/>
          <p:cNvSpPr>
            <a:spLocks noGrp="1" noRot="1" noChangeAspect="1" noChangeArrowheads="1" noTextEdit="1"/>
          </p:cNvSpPr>
          <p:nvPr>
            <p:ph type="sldImg"/>
          </p:nvPr>
        </p:nvSpPr>
        <p:spPr>
          <a:xfrm>
            <a:off x="919163" y="744538"/>
            <a:ext cx="4954587" cy="3716337"/>
          </a:xfrm>
          <a:ln/>
        </p:spPr>
      </p:sp>
      <p:sp>
        <p:nvSpPr>
          <p:cNvPr id="60420" name="Rectangle 3"/>
          <p:cNvSpPr>
            <a:spLocks noGrp="1" noChangeArrowheads="1"/>
          </p:cNvSpPr>
          <p:nvPr>
            <p:ph type="body" idx="1"/>
          </p:nvPr>
        </p:nvSpPr>
        <p:spPr>
          <a:noFill/>
        </p:spPr>
        <p:txBody>
          <a:bodyPr/>
          <a:lstStyle/>
          <a:p>
            <a:pPr eaLnBrk="1" hangingPunct="1"/>
            <a:endParaRPr lang="en-US" altLang="sv-SE"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23CB94-779A-47A5-AA64-BD375D75A2C2}" type="slidenum">
              <a:rPr lang="en-US" altLang="en-US" smtClean="0"/>
              <a:pPr eaLnBrk="1" hangingPunct="1">
                <a:spcBef>
                  <a:spcPct val="0"/>
                </a:spcBef>
              </a:pPr>
              <a:t>9</a:t>
            </a:fld>
            <a:endParaRPr lang="en-US" altLang="en-US" smtClean="0"/>
          </a:p>
        </p:txBody>
      </p:sp>
      <p:sp>
        <p:nvSpPr>
          <p:cNvPr id="73731" name="Rectangle 2"/>
          <p:cNvSpPr>
            <a:spLocks noGrp="1" noRot="1" noChangeAspect="1" noChangeArrowheads="1" noTextEdit="1"/>
          </p:cNvSpPr>
          <p:nvPr>
            <p:ph type="sldImg"/>
          </p:nvPr>
        </p:nvSpPr>
        <p:spPr>
          <a:xfrm>
            <a:off x="917575" y="744538"/>
            <a:ext cx="4962525" cy="3722687"/>
          </a:xfrm>
          <a:ln/>
        </p:spPr>
      </p:sp>
      <p:sp>
        <p:nvSpPr>
          <p:cNvPr id="73732" name="Rectangle 3"/>
          <p:cNvSpPr>
            <a:spLocks noGrp="1" noChangeArrowheads="1"/>
          </p:cNvSpPr>
          <p:nvPr>
            <p:ph type="body" idx="1"/>
          </p:nvPr>
        </p:nvSpPr>
        <p:spPr>
          <a:noFill/>
        </p:spPr>
        <p:txBody>
          <a:bodyPr/>
          <a:lstStyle/>
          <a:p>
            <a:pPr eaLnBrk="1" hangingPunct="1"/>
            <a:r>
              <a:rPr lang="sv-SE" altLang="en-US" smtClean="0"/>
              <a:t>The company was founded to serve the wheat milling and baking industries, and from there we have grown to serve the full Agri Food industry – from farm to fork. We work with companies in a wide range of businesses within the industry.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45669E-D43A-43A2-8EB6-2FA2226B73E5}" type="slidenum">
              <a:rPr lang="en-US" altLang="en-US" smtClean="0"/>
              <a:pPr eaLnBrk="1" hangingPunct="1">
                <a:spcBef>
                  <a:spcPct val="0"/>
                </a:spcBef>
              </a:pPr>
              <a:t>12</a:t>
            </a:fld>
            <a:endParaRPr lang="en-US" altLang="en-US" smtClean="0"/>
          </a:p>
        </p:txBody>
      </p:sp>
      <p:sp>
        <p:nvSpPr>
          <p:cNvPr id="74755" name="Rectangle 2"/>
          <p:cNvSpPr>
            <a:spLocks noGrp="1" noRot="1" noChangeAspect="1" noChangeArrowheads="1" noTextEdit="1"/>
          </p:cNvSpPr>
          <p:nvPr>
            <p:ph type="sldImg"/>
          </p:nvPr>
        </p:nvSpPr>
        <p:spPr>
          <a:xfrm>
            <a:off x="917575" y="744538"/>
            <a:ext cx="4962525" cy="3722687"/>
          </a:xfrm>
          <a:ln/>
        </p:spPr>
      </p:sp>
      <p:sp>
        <p:nvSpPr>
          <p:cNvPr id="74756" name="Rectangle 3"/>
          <p:cNvSpPr>
            <a:spLocks noGrp="1" noChangeArrowheads="1"/>
          </p:cNvSpPr>
          <p:nvPr>
            <p:ph type="body" idx="1"/>
          </p:nvPr>
        </p:nvSpPr>
        <p:spPr>
          <a:noFill/>
        </p:spPr>
        <p:txBody>
          <a:bodyPr/>
          <a:lstStyle/>
          <a:p>
            <a:pPr eaLnBrk="1" hangingPunct="1"/>
            <a:r>
              <a:rPr lang="sv-SE" altLang="en-US" smtClean="0"/>
              <a:t>The company was founded to serve the wheat milling and baking industries, and from there we have grown to serve the full Agri Food industry – from farm to fork. We work with companies in a wide range of businesses within the industry.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37A0F0-87DD-4E62-A7EB-8D1680D43A98}" type="slidenum">
              <a:rPr lang="en-US" altLang="en-US" smtClean="0"/>
              <a:pPr eaLnBrk="1" hangingPunct="1">
                <a:spcBef>
                  <a:spcPct val="0"/>
                </a:spcBef>
              </a:pPr>
              <a:t>13</a:t>
            </a:fld>
            <a:endParaRPr lang="en-US" altLang="en-US" smtClean="0"/>
          </a:p>
        </p:txBody>
      </p:sp>
      <p:sp>
        <p:nvSpPr>
          <p:cNvPr id="75779" name="Rectangle 2"/>
          <p:cNvSpPr>
            <a:spLocks noGrp="1" noRot="1" noChangeAspect="1" noChangeArrowheads="1" noTextEdit="1"/>
          </p:cNvSpPr>
          <p:nvPr>
            <p:ph type="sldImg"/>
          </p:nvPr>
        </p:nvSpPr>
        <p:spPr>
          <a:xfrm>
            <a:off x="917575" y="744538"/>
            <a:ext cx="4962525" cy="3722687"/>
          </a:xfrm>
          <a:ln/>
        </p:spPr>
      </p:sp>
      <p:sp>
        <p:nvSpPr>
          <p:cNvPr id="75780" name="Rectangle 3"/>
          <p:cNvSpPr>
            <a:spLocks noGrp="1" noChangeArrowheads="1"/>
          </p:cNvSpPr>
          <p:nvPr>
            <p:ph type="body" idx="1"/>
          </p:nvPr>
        </p:nvSpPr>
        <p:spPr>
          <a:noFill/>
        </p:spPr>
        <p:txBody>
          <a:bodyPr/>
          <a:lstStyle/>
          <a:p>
            <a:pPr eaLnBrk="1" hangingPunct="1"/>
            <a:r>
              <a:rPr lang="sv-SE" altLang="en-US" smtClean="0"/>
              <a:t>The company was founded to serve the wheat milling and baking industries, and from there we have grown to serve the full Agri Food industry – from farm to fork. We work with companies in a wide range of businesses within the industry.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426F11-5BD3-4442-8421-BA77E8FB48BC}" type="slidenum">
              <a:rPr lang="en-US" altLang="en-US" smtClean="0"/>
              <a:pPr eaLnBrk="1" hangingPunct="1">
                <a:spcBef>
                  <a:spcPct val="0"/>
                </a:spcBef>
              </a:pPr>
              <a:t>14</a:t>
            </a:fld>
            <a:endParaRPr lang="en-US" altLang="en-US" smtClean="0"/>
          </a:p>
        </p:txBody>
      </p:sp>
      <p:sp>
        <p:nvSpPr>
          <p:cNvPr id="76803" name="Rectangle 2"/>
          <p:cNvSpPr>
            <a:spLocks noGrp="1" noRot="1" noChangeAspect="1" noChangeArrowheads="1" noTextEdit="1"/>
          </p:cNvSpPr>
          <p:nvPr>
            <p:ph type="sldImg"/>
          </p:nvPr>
        </p:nvSpPr>
        <p:spPr>
          <a:xfrm>
            <a:off x="917575" y="744538"/>
            <a:ext cx="4962525" cy="3722687"/>
          </a:xfrm>
          <a:ln/>
        </p:spPr>
      </p:sp>
      <p:sp>
        <p:nvSpPr>
          <p:cNvPr id="76804" name="Rectangle 3"/>
          <p:cNvSpPr>
            <a:spLocks noGrp="1" noChangeArrowheads="1"/>
          </p:cNvSpPr>
          <p:nvPr>
            <p:ph type="body" idx="1"/>
          </p:nvPr>
        </p:nvSpPr>
        <p:spPr>
          <a:noFill/>
        </p:spPr>
        <p:txBody>
          <a:bodyPr/>
          <a:lstStyle/>
          <a:p>
            <a:pPr eaLnBrk="1" hangingPunct="1"/>
            <a:r>
              <a:rPr lang="sv-SE" altLang="en-US" smtClean="0"/>
              <a:t>The company was founded to serve the wheat milling and baking industries, and from there we have grown to serve the full Agri Food industry – from farm to fork. We work with companies in a wide range of businesses within the industry.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endParaRPr lang="sv-SE" altLang="sv-SE" smtClean="0"/>
          </a:p>
        </p:txBody>
      </p:sp>
      <p:sp>
        <p:nvSpPr>
          <p:cNvPr id="61444" name="Slide Number Placeholder 3"/>
          <p:cNvSpPr>
            <a:spLocks noGrp="1"/>
          </p:cNvSpPr>
          <p:nvPr>
            <p:ph type="sldNum" sz="quarter" idx="5"/>
          </p:nvPr>
        </p:nvSpPr>
        <p:spPr/>
        <p:txBody>
          <a:bodyPr/>
          <a:lstStyle>
            <a:lvl1pPr defTabSz="923925">
              <a:defRPr sz="1200" b="1">
                <a:solidFill>
                  <a:schemeClr val="bg1"/>
                </a:solidFill>
                <a:latin typeface="Arial" charset="0"/>
                <a:ea typeface="MS PGothic" pitchFamily="34" charset="-128"/>
              </a:defRPr>
            </a:lvl1pPr>
            <a:lvl2pPr marL="742950" indent="-285750" defTabSz="923925">
              <a:defRPr sz="1200" b="1">
                <a:solidFill>
                  <a:schemeClr val="bg1"/>
                </a:solidFill>
                <a:latin typeface="Arial" charset="0"/>
                <a:ea typeface="MS PGothic" pitchFamily="34" charset="-128"/>
              </a:defRPr>
            </a:lvl2pPr>
            <a:lvl3pPr marL="1143000" indent="-228600" defTabSz="923925">
              <a:defRPr sz="1200" b="1">
                <a:solidFill>
                  <a:schemeClr val="bg1"/>
                </a:solidFill>
                <a:latin typeface="Arial" charset="0"/>
                <a:ea typeface="MS PGothic" pitchFamily="34" charset="-128"/>
              </a:defRPr>
            </a:lvl3pPr>
            <a:lvl4pPr marL="1600200" indent="-228600" defTabSz="923925">
              <a:defRPr sz="1200" b="1">
                <a:solidFill>
                  <a:schemeClr val="bg1"/>
                </a:solidFill>
                <a:latin typeface="Arial" charset="0"/>
                <a:ea typeface="MS PGothic" pitchFamily="34" charset="-128"/>
              </a:defRPr>
            </a:lvl4pPr>
            <a:lvl5pPr marL="2057400" indent="-228600" defTabSz="923925">
              <a:defRPr sz="1200" b="1">
                <a:solidFill>
                  <a:schemeClr val="bg1"/>
                </a:solidFill>
                <a:latin typeface="Arial" charset="0"/>
                <a:ea typeface="MS PGothic" pitchFamily="34" charset="-128"/>
              </a:defRPr>
            </a:lvl5pPr>
            <a:lvl6pPr marL="2514600" indent="-228600" algn="ctr" defTabSz="923925" eaLnBrk="0" fontAlgn="base" hangingPunct="0">
              <a:spcBef>
                <a:spcPct val="0"/>
              </a:spcBef>
              <a:spcAft>
                <a:spcPct val="0"/>
              </a:spcAft>
              <a:defRPr sz="1200" b="1">
                <a:solidFill>
                  <a:schemeClr val="bg1"/>
                </a:solidFill>
                <a:latin typeface="Arial" charset="0"/>
                <a:ea typeface="MS PGothic" pitchFamily="34" charset="-128"/>
              </a:defRPr>
            </a:lvl6pPr>
            <a:lvl7pPr marL="2971800" indent="-228600" algn="ctr" defTabSz="923925" eaLnBrk="0" fontAlgn="base" hangingPunct="0">
              <a:spcBef>
                <a:spcPct val="0"/>
              </a:spcBef>
              <a:spcAft>
                <a:spcPct val="0"/>
              </a:spcAft>
              <a:defRPr sz="1200" b="1">
                <a:solidFill>
                  <a:schemeClr val="bg1"/>
                </a:solidFill>
                <a:latin typeface="Arial" charset="0"/>
                <a:ea typeface="MS PGothic" pitchFamily="34" charset="-128"/>
              </a:defRPr>
            </a:lvl7pPr>
            <a:lvl8pPr marL="3429000" indent="-228600" algn="ctr" defTabSz="923925" eaLnBrk="0" fontAlgn="base" hangingPunct="0">
              <a:spcBef>
                <a:spcPct val="0"/>
              </a:spcBef>
              <a:spcAft>
                <a:spcPct val="0"/>
              </a:spcAft>
              <a:defRPr sz="1200" b="1">
                <a:solidFill>
                  <a:schemeClr val="bg1"/>
                </a:solidFill>
                <a:latin typeface="Arial" charset="0"/>
                <a:ea typeface="MS PGothic" pitchFamily="34" charset="-128"/>
              </a:defRPr>
            </a:lvl8pPr>
            <a:lvl9pPr marL="3886200" indent="-228600" algn="ctr" defTabSz="923925" eaLnBrk="0" fontAlgn="base" hangingPunct="0">
              <a:spcBef>
                <a:spcPct val="0"/>
              </a:spcBef>
              <a:spcAft>
                <a:spcPct val="0"/>
              </a:spcAft>
              <a:defRPr sz="1200" b="1">
                <a:solidFill>
                  <a:schemeClr val="bg1"/>
                </a:solidFill>
                <a:latin typeface="Arial" charset="0"/>
                <a:ea typeface="MS PGothic" pitchFamily="34" charset="-128"/>
              </a:defRPr>
            </a:lvl9pPr>
          </a:lstStyle>
          <a:p>
            <a:pPr>
              <a:defRPr/>
            </a:pPr>
            <a:fld id="{38DC788E-DF6A-467B-B5CE-8ECD16DF7D7A}" type="slidenum">
              <a:rPr lang="sv-SE" altLang="sv-SE" b="0" smtClean="0">
                <a:solidFill>
                  <a:schemeClr val="tx1"/>
                </a:solidFill>
              </a:rPr>
              <a:pPr>
                <a:defRPr/>
              </a:pPr>
              <a:t>15</a:t>
            </a:fld>
            <a:endParaRPr lang="sv-SE" altLang="sv-SE" b="0" smtClean="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835150" y="158750"/>
            <a:ext cx="633412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sv-SE" altLang="sv-SE" smtClean="0"/>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l="397" r="414" b="14290"/>
          <a:stretch>
            <a:fillRect/>
          </a:stretch>
        </p:blipFill>
        <p:spPr bwMode="auto">
          <a:xfrm>
            <a:off x="0" y="-55563"/>
            <a:ext cx="914400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U:\Marketing\Corporate Identity\Logotypes\Perten Instruments\Short line\PERTEN_logo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6264275"/>
            <a:ext cx="15541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Rectangle 4"/>
          <p:cNvSpPr>
            <a:spLocks noGrp="1" noChangeArrowheads="1"/>
          </p:cNvSpPr>
          <p:nvPr>
            <p:ph type="ctrTitle"/>
          </p:nvPr>
        </p:nvSpPr>
        <p:spPr>
          <a:xfrm>
            <a:off x="-36512" y="1886967"/>
            <a:ext cx="9218612" cy="1470025"/>
          </a:xfrm>
        </p:spPr>
        <p:txBody>
          <a:bodyPr/>
          <a:lstStyle>
            <a:lvl1pPr algn="ctr">
              <a:defRPr sz="4000">
                <a:solidFill>
                  <a:srgbClr val="005AA9"/>
                </a:solidFill>
              </a:defRPr>
            </a:lvl1pPr>
          </a:lstStyle>
          <a:p>
            <a:pPr lvl="0"/>
            <a:r>
              <a:rPr lang="en-US" noProof="0" smtClean="0"/>
              <a:t>Click to edit Master title style</a:t>
            </a:r>
            <a:endParaRPr lang="en-US" noProof="0" dirty="0" smtClean="0"/>
          </a:p>
        </p:txBody>
      </p:sp>
      <p:sp>
        <p:nvSpPr>
          <p:cNvPr id="201733" name="Rectangle 5"/>
          <p:cNvSpPr>
            <a:spLocks noGrp="1" noChangeArrowheads="1"/>
          </p:cNvSpPr>
          <p:nvPr>
            <p:ph type="subTitle" idx="1"/>
          </p:nvPr>
        </p:nvSpPr>
        <p:spPr>
          <a:xfrm>
            <a:off x="-37307" y="5301208"/>
            <a:ext cx="9218613" cy="576064"/>
          </a:xfrm>
        </p:spPr>
        <p:txBody>
          <a:bodyPr/>
          <a:lstStyle>
            <a:lvl1pPr marL="0" indent="0" algn="ctr">
              <a:buFontTx/>
              <a:buNone/>
              <a:defRPr sz="2000">
                <a:solidFill>
                  <a:schemeClr val="bg1">
                    <a:lumMod val="50000"/>
                  </a:schemeClr>
                </a:solidFill>
                <a:latin typeface="+mj-lt"/>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38181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71550" y="53975"/>
            <a:ext cx="72009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71550" y="1628775"/>
            <a:ext cx="35242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28775"/>
            <a:ext cx="3524250" cy="4525963"/>
          </a:xfrm>
        </p:spPr>
        <p:txBody>
          <a:bodyPr/>
          <a:lstStyle/>
          <a:p>
            <a:pPr lvl="0"/>
            <a:endParaRPr lang="en-US" noProof="0"/>
          </a:p>
        </p:txBody>
      </p:sp>
    </p:spTree>
    <p:extLst>
      <p:ext uri="{BB962C8B-B14F-4D97-AF65-F5344CB8AC3E}">
        <p14:creationId xmlns:p14="http://schemas.microsoft.com/office/powerpoint/2010/main" val="428108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text">
    <p:spTree>
      <p:nvGrpSpPr>
        <p:cNvPr id="1" name=""/>
        <p:cNvGrpSpPr/>
        <p:nvPr/>
      </p:nvGrpSpPr>
      <p:grpSpPr>
        <a:xfrm>
          <a:off x="0" y="0"/>
          <a:ext cx="0" cy="0"/>
          <a:chOff x="0" y="0"/>
          <a:chExt cx="0" cy="0"/>
        </a:xfrm>
      </p:grpSpPr>
      <p:sp>
        <p:nvSpPr>
          <p:cNvPr id="4" name="Rectangle 3"/>
          <p:cNvSpPr/>
          <p:nvPr/>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pic>
        <p:nvPicPr>
          <p:cNvPr id="5" name="Picture 2" descr="U:\Marketing\Corporate Identity\Logotypes\Perten Instruments\Short line\PERTEN_logo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3452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53975"/>
            <a:ext cx="8064896" cy="1143000"/>
          </a:xfrm>
        </p:spPr>
        <p:txBody>
          <a:bodyPr/>
          <a:lstStyle>
            <a:lvl1pPr algn="ctr">
              <a:defRPr sz="3400">
                <a:solidFill>
                  <a:srgbClr val="005AA9"/>
                </a:solidFill>
              </a:defRPr>
            </a:lvl1pPr>
          </a:lstStyle>
          <a:p>
            <a:r>
              <a:rPr lang="en-US" smtClean="0"/>
              <a:t>Click to edit Master title style</a:t>
            </a:r>
            <a:endParaRPr lang="sv-SE" dirty="0"/>
          </a:p>
        </p:txBody>
      </p:sp>
      <p:sp>
        <p:nvSpPr>
          <p:cNvPr id="3" name="Content Placeholder 2"/>
          <p:cNvSpPr>
            <a:spLocks noGrp="1"/>
          </p:cNvSpPr>
          <p:nvPr>
            <p:ph idx="1"/>
          </p:nvPr>
        </p:nvSpPr>
        <p:spPr>
          <a:xfrm>
            <a:off x="539552" y="1484784"/>
            <a:ext cx="8064896" cy="4525963"/>
          </a:xfrm>
        </p:spPr>
        <p:txBody>
          <a:bodyPr/>
          <a:lstStyle>
            <a:lvl1pPr marL="0" indent="0">
              <a:buFontTx/>
              <a:buNone/>
              <a:defRPr>
                <a:solidFill>
                  <a:schemeClr val="tx1"/>
                </a:solidFill>
                <a:latin typeface="+mn-lt"/>
              </a:defRPr>
            </a:lvl1pPr>
            <a:lvl2pPr marL="742950" indent="-285750">
              <a:buFont typeface="Arial" panose="020B0604020202020204" pitchFamily="34" charset="0"/>
              <a:buChar char="•"/>
              <a:defRPr sz="2000">
                <a:latin typeface="+mn-lt"/>
              </a:defRPr>
            </a:lvl2pPr>
            <a:lvl3pPr>
              <a:defRPr sz="1600">
                <a:latin typeface="+mn-lt"/>
              </a:defRPr>
            </a:lvl3pPr>
            <a:lvl4pPr marL="1600200" indent="-228600">
              <a:buFont typeface="Arial" panose="020B0604020202020204" pitchFamily="34" charset="0"/>
              <a:buChar char="•"/>
              <a:defRPr sz="1200">
                <a:latin typeface="+mn-lt"/>
              </a:defRPr>
            </a:lvl4pPr>
            <a:lvl5pPr marL="2057400" indent="-228600">
              <a:buFont typeface="Arial" panose="020B0604020202020204" pitchFamily="34" charset="0"/>
              <a:buChar char="•"/>
              <a:defRPr>
                <a:latin typeface="+mn-lt"/>
              </a:defRPr>
            </a:lvl5pPr>
          </a:lstStyle>
          <a:p>
            <a:pPr lvl="0"/>
            <a:r>
              <a:rPr lang="en-US" smtClean="0"/>
              <a:t>Click to edit Master text styles</a:t>
            </a:r>
          </a:p>
        </p:txBody>
      </p:sp>
    </p:spTree>
    <p:extLst>
      <p:ext uri="{BB962C8B-B14F-4D97-AF65-F5344CB8AC3E}">
        <p14:creationId xmlns:p14="http://schemas.microsoft.com/office/powerpoint/2010/main" val="109618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Bullets">
    <p:spTree>
      <p:nvGrpSpPr>
        <p:cNvPr id="1" name=""/>
        <p:cNvGrpSpPr/>
        <p:nvPr/>
      </p:nvGrpSpPr>
      <p:grpSpPr>
        <a:xfrm>
          <a:off x="0" y="0"/>
          <a:ext cx="0" cy="0"/>
          <a:chOff x="0" y="0"/>
          <a:chExt cx="0" cy="0"/>
        </a:xfrm>
      </p:grpSpPr>
      <p:sp>
        <p:nvSpPr>
          <p:cNvPr id="4" name="Rectangle 3"/>
          <p:cNvSpPr/>
          <p:nvPr/>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pic>
        <p:nvPicPr>
          <p:cNvPr id="5" name="Picture 2" descr="U:\Marketing\Corporate Identity\Logotypes\Perten Instruments\Short line\PERTEN_logo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3452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53975"/>
            <a:ext cx="8064896" cy="1143000"/>
          </a:xfrm>
        </p:spPr>
        <p:txBody>
          <a:bodyPr/>
          <a:lstStyle>
            <a:lvl1pPr>
              <a:defRPr sz="3400">
                <a:solidFill>
                  <a:srgbClr val="005AA9"/>
                </a:solidFill>
              </a:defRPr>
            </a:lvl1pPr>
          </a:lstStyle>
          <a:p>
            <a:r>
              <a:rPr lang="en-US" smtClean="0"/>
              <a:t>Click to edit Master title style</a:t>
            </a:r>
            <a:endParaRPr lang="sv-SE" dirty="0"/>
          </a:p>
        </p:txBody>
      </p:sp>
      <p:sp>
        <p:nvSpPr>
          <p:cNvPr id="3" name="Content Placeholder 2"/>
          <p:cNvSpPr>
            <a:spLocks noGrp="1"/>
          </p:cNvSpPr>
          <p:nvPr>
            <p:ph idx="1"/>
          </p:nvPr>
        </p:nvSpPr>
        <p:spPr>
          <a:xfrm>
            <a:off x="539552" y="1484784"/>
            <a:ext cx="8064896" cy="4525963"/>
          </a:xfrm>
        </p:spPr>
        <p:txBody>
          <a:bodyPr/>
          <a:lstStyle>
            <a:lvl1pPr marL="265113" indent="-265113">
              <a:defRPr>
                <a:latin typeface="+mn-lt"/>
              </a:defRPr>
            </a:lvl1pPr>
            <a:lvl2pPr marL="446088" indent="-180975">
              <a:buFont typeface="Arial" panose="020B0604020202020204" pitchFamily="34" charset="0"/>
              <a:buChar char="•"/>
              <a:defRPr sz="2000">
                <a:latin typeface="+mn-lt"/>
              </a:defRPr>
            </a:lvl2pPr>
            <a:lvl3pPr marL="628650" indent="-182563">
              <a:defRPr sz="1600">
                <a:latin typeface="+mn-lt"/>
              </a:defRPr>
            </a:lvl3pPr>
            <a:lvl4pPr marL="809625" indent="-180975">
              <a:buFont typeface="Arial" panose="020B0604020202020204" pitchFamily="34" charset="0"/>
              <a:buChar char="•"/>
              <a:defRPr sz="1200">
                <a:latin typeface="+mn-lt"/>
              </a:defRPr>
            </a:lvl4pPr>
            <a:lvl5pPr marL="2057400" indent="-228600">
              <a:buFont typeface="Arial" panose="020B0604020202020204" pitchFamily="34" charset="0"/>
              <a:buChar cha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4656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two columns with bullets">
    <p:spTree>
      <p:nvGrpSpPr>
        <p:cNvPr id="1" name=""/>
        <p:cNvGrpSpPr/>
        <p:nvPr/>
      </p:nvGrpSpPr>
      <p:grpSpPr>
        <a:xfrm>
          <a:off x="0" y="0"/>
          <a:ext cx="0" cy="0"/>
          <a:chOff x="0" y="0"/>
          <a:chExt cx="0" cy="0"/>
        </a:xfrm>
      </p:grpSpPr>
      <p:sp>
        <p:nvSpPr>
          <p:cNvPr id="5" name="Rectangle 4"/>
          <p:cNvSpPr/>
          <p:nvPr/>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pic>
        <p:nvPicPr>
          <p:cNvPr id="7" name="Picture 2" descr="U:\Marketing\Corporate Identity\Logotypes\Perten Instruments\Short line\PERTEN_logo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3452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53975"/>
            <a:ext cx="8064896" cy="1143000"/>
          </a:xfrm>
        </p:spPr>
        <p:txBody>
          <a:bodyPr/>
          <a:lstStyle>
            <a:lvl1pPr>
              <a:defRPr sz="3400">
                <a:solidFill>
                  <a:srgbClr val="005AA9"/>
                </a:solidFill>
              </a:defRPr>
            </a:lvl1pPr>
          </a:lstStyle>
          <a:p>
            <a:r>
              <a:rPr lang="en-US" smtClean="0"/>
              <a:t>Click to edit Master title style</a:t>
            </a:r>
            <a:endParaRPr lang="sv-SE" dirty="0"/>
          </a:p>
        </p:txBody>
      </p:sp>
      <p:sp>
        <p:nvSpPr>
          <p:cNvPr id="6" name="Content Placeholder 2"/>
          <p:cNvSpPr>
            <a:spLocks noGrp="1"/>
          </p:cNvSpPr>
          <p:nvPr>
            <p:ph sz="half" idx="1"/>
          </p:nvPr>
        </p:nvSpPr>
        <p:spPr>
          <a:xfrm>
            <a:off x="539552" y="1484784"/>
            <a:ext cx="4028256" cy="4525963"/>
          </a:xfrm>
        </p:spPr>
        <p:txBody>
          <a:bodyPr/>
          <a:lstStyle>
            <a:lvl1pPr marL="265113" indent="-265113">
              <a:buFont typeface="Arial" panose="020B0604020202020204" pitchFamily="34" charset="0"/>
              <a:buChar char="•"/>
              <a:defRPr sz="2400"/>
            </a:lvl1pPr>
            <a:lvl2pPr marL="446088" indent="-180975">
              <a:buFont typeface="Arial" panose="020B0604020202020204" pitchFamily="34" charset="0"/>
              <a:buChar char="•"/>
              <a:defRPr sz="2000"/>
            </a:lvl2pPr>
            <a:lvl3pPr marL="628650" indent="-182563">
              <a:buFont typeface="Arial" panose="020B0604020202020204" pitchFamily="34" charset="0"/>
              <a:buChar char="•"/>
              <a:defRPr sz="1800"/>
            </a:lvl3pPr>
            <a:lvl4pPr marL="809625" indent="-180975">
              <a:buFont typeface="Arial" panose="020B0604020202020204" pitchFamily="34" charset="0"/>
              <a:buChar cha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Content Placeholder 2"/>
          <p:cNvSpPr>
            <a:spLocks noGrp="1"/>
          </p:cNvSpPr>
          <p:nvPr>
            <p:ph sz="half" idx="10"/>
          </p:nvPr>
        </p:nvSpPr>
        <p:spPr>
          <a:xfrm>
            <a:off x="4716016" y="1484784"/>
            <a:ext cx="3888432" cy="4525963"/>
          </a:xfrm>
        </p:spPr>
        <p:txBody>
          <a:bodyPr/>
          <a:lstStyle>
            <a:lvl1pPr marL="265113" indent="-265113">
              <a:buFont typeface="Arial" panose="020B0604020202020204" pitchFamily="34" charset="0"/>
              <a:buChar char="•"/>
              <a:defRPr sz="2400"/>
            </a:lvl1pPr>
            <a:lvl2pPr marL="446088" indent="-180975">
              <a:buFont typeface="Arial" panose="020B0604020202020204" pitchFamily="34" charset="0"/>
              <a:buChar char="•"/>
              <a:defRPr sz="2000"/>
            </a:lvl2pPr>
            <a:lvl3pPr marL="628650" indent="-182563">
              <a:buFont typeface="Arial" panose="020B0604020202020204" pitchFamily="34" charset="0"/>
              <a:buChar char="•"/>
              <a:defRPr sz="1800"/>
            </a:lvl3pPr>
            <a:lvl4pPr marL="809625" indent="-180975">
              <a:buFont typeface="Arial" panose="020B0604020202020204" pitchFamily="34" charset="0"/>
              <a:buChar cha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90248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Title headline and text">
    <p:spTree>
      <p:nvGrpSpPr>
        <p:cNvPr id="1" name=""/>
        <p:cNvGrpSpPr/>
        <p:nvPr/>
      </p:nvGrpSpPr>
      <p:grpSpPr>
        <a:xfrm>
          <a:off x="0" y="0"/>
          <a:ext cx="0" cy="0"/>
          <a:chOff x="0" y="0"/>
          <a:chExt cx="0" cy="0"/>
        </a:xfrm>
      </p:grpSpPr>
      <p:sp>
        <p:nvSpPr>
          <p:cNvPr id="5" name="Rectangle 4"/>
          <p:cNvSpPr/>
          <p:nvPr/>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pic>
        <p:nvPicPr>
          <p:cNvPr id="6" name="Picture 2" descr="U:\Marketing\Corporate Identity\Logotypes\Perten Instruments\Short line\PERTEN_logo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3452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53975"/>
            <a:ext cx="8064896" cy="1143000"/>
          </a:xfrm>
        </p:spPr>
        <p:txBody>
          <a:bodyPr/>
          <a:lstStyle>
            <a:lvl1pPr>
              <a:defRPr sz="3400">
                <a:solidFill>
                  <a:srgbClr val="005AA9"/>
                </a:solidFill>
              </a:defRPr>
            </a:lvl1pPr>
          </a:lstStyle>
          <a:p>
            <a:r>
              <a:rPr lang="en-US" smtClean="0"/>
              <a:t>Click to edit Master title style</a:t>
            </a:r>
            <a:endParaRPr lang="sv-SE" dirty="0"/>
          </a:p>
        </p:txBody>
      </p:sp>
      <p:sp>
        <p:nvSpPr>
          <p:cNvPr id="10" name="Text Placeholder 2"/>
          <p:cNvSpPr>
            <a:spLocks noGrp="1"/>
          </p:cNvSpPr>
          <p:nvPr>
            <p:ph type="body" idx="1"/>
          </p:nvPr>
        </p:nvSpPr>
        <p:spPr>
          <a:xfrm>
            <a:off x="539552" y="1340768"/>
            <a:ext cx="41044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3"/>
          <p:cNvSpPr>
            <a:spLocks noGrp="1"/>
          </p:cNvSpPr>
          <p:nvPr>
            <p:ph sz="half" idx="2"/>
          </p:nvPr>
        </p:nvSpPr>
        <p:spPr>
          <a:xfrm>
            <a:off x="539552" y="1980530"/>
            <a:ext cx="4114800" cy="3951288"/>
          </a:xfrm>
        </p:spPr>
        <p:txBody>
          <a:bodyPr/>
          <a:lstStyle>
            <a:lvl1pPr marL="0" indent="0">
              <a:buFontTx/>
              <a:buNone/>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Tree>
    <p:extLst>
      <p:ext uri="{BB962C8B-B14F-4D97-AF65-F5344CB8AC3E}">
        <p14:creationId xmlns:p14="http://schemas.microsoft.com/office/powerpoint/2010/main" val="35005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pic>
        <p:nvPicPr>
          <p:cNvPr id="3" name="Picture 5" descr="U:\Marketing\Corporate Identity\Logotypes\Perten Instruments\Short line\PERTEN_logo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3452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sp>
        <p:nvSpPr>
          <p:cNvPr id="2" name="Title 1"/>
          <p:cNvSpPr>
            <a:spLocks noGrp="1"/>
          </p:cNvSpPr>
          <p:nvPr>
            <p:ph type="title"/>
          </p:nvPr>
        </p:nvSpPr>
        <p:spPr>
          <a:xfrm>
            <a:off x="539552" y="53975"/>
            <a:ext cx="8064896" cy="1143000"/>
          </a:xfrm>
        </p:spPr>
        <p:txBody>
          <a:bodyPr/>
          <a:lstStyle>
            <a:lvl1pPr>
              <a:defRPr sz="3400">
                <a:solidFill>
                  <a:srgbClr val="005AA9"/>
                </a:solidFill>
              </a:defRPr>
            </a:lvl1pPr>
          </a:lstStyle>
          <a:p>
            <a:r>
              <a:rPr lang="en-US" smtClean="0"/>
              <a:t>Click to edit Master title style</a:t>
            </a:r>
            <a:endParaRPr lang="sv-SE" dirty="0"/>
          </a:p>
        </p:txBody>
      </p:sp>
    </p:spTree>
    <p:extLst>
      <p:ext uri="{BB962C8B-B14F-4D97-AF65-F5344CB8AC3E}">
        <p14:creationId xmlns:p14="http://schemas.microsoft.com/office/powerpoint/2010/main" val="8737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Empty only fading">
    <p:spTree>
      <p:nvGrpSpPr>
        <p:cNvPr id="1" name=""/>
        <p:cNvGrpSpPr/>
        <p:nvPr/>
      </p:nvGrpSpPr>
      <p:grpSpPr>
        <a:xfrm>
          <a:off x="0" y="0"/>
          <a:ext cx="0" cy="0"/>
          <a:chOff x="0" y="0"/>
          <a:chExt cx="0" cy="0"/>
        </a:xfrm>
      </p:grpSpPr>
      <p:sp>
        <p:nvSpPr>
          <p:cNvPr id="2" name="Rectangle 1"/>
          <p:cNvSpPr/>
          <p:nvPr/>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pic>
        <p:nvPicPr>
          <p:cNvPr id="3" name="Picture 6" descr="U:\Marketing\Corporate Identity\Logotypes\Perten Instruments\Short line\PERTEN_logo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3452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84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2125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231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835150" y="158750"/>
            <a:ext cx="633412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sv-SE" altLang="sv-SE" sz="3400" b="1" smtClean="0">
              <a:solidFill>
                <a:schemeClr val="bg1"/>
              </a:solidFill>
            </a:endParaRPr>
          </a:p>
        </p:txBody>
      </p:sp>
      <p:sp>
        <p:nvSpPr>
          <p:cNvPr id="200709" name="Rectangle 5"/>
          <p:cNvSpPr>
            <a:spLocks noChangeArrowheads="1"/>
          </p:cNvSpPr>
          <p:nvPr/>
        </p:nvSpPr>
        <p:spPr bwMode="auto">
          <a:xfrm>
            <a:off x="1835150" y="1733550"/>
            <a:ext cx="7056438"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sv-SE" altLang="sv-SE" sz="2400" b="1" smtClean="0">
              <a:effectLst>
                <a:outerShdw blurRad="38100" dist="38100" dir="2700000" algn="tl">
                  <a:srgbClr val="C0C0C0"/>
                </a:outerShdw>
              </a:effectLst>
              <a:latin typeface="Garamond" pitchFamily="18" charset="0"/>
            </a:endParaRPr>
          </a:p>
          <a:p>
            <a:pPr algn="ctr" eaLnBrk="1" hangingPunct="1">
              <a:defRPr/>
            </a:pPr>
            <a:endParaRPr lang="sv-SE" altLang="sv-SE" sz="2300" b="1" smtClean="0">
              <a:latin typeface="Garamond" pitchFamily="18" charset="0"/>
            </a:endParaRPr>
          </a:p>
          <a:p>
            <a:pPr algn="ctr">
              <a:defRPr/>
            </a:pPr>
            <a:endParaRPr lang="sv-SE" altLang="sv-SE" b="1" smtClean="0">
              <a:latin typeface="Garamond" pitchFamily="18" charset="0"/>
            </a:endParaRPr>
          </a:p>
        </p:txBody>
      </p:sp>
      <p:sp>
        <p:nvSpPr>
          <p:cNvPr id="1028" name="Rectangle 6"/>
          <p:cNvSpPr>
            <a:spLocks noGrp="1" noChangeArrowheads="1"/>
          </p:cNvSpPr>
          <p:nvPr>
            <p:ph type="body" idx="1"/>
          </p:nvPr>
        </p:nvSpPr>
        <p:spPr bwMode="auto">
          <a:xfrm>
            <a:off x="539750" y="1495425"/>
            <a:ext cx="80645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sv-SE" smtClean="0"/>
              <a:t>Click to edit Master text styles</a:t>
            </a:r>
          </a:p>
          <a:p>
            <a:pPr lvl="1"/>
            <a:r>
              <a:rPr lang="en-US" altLang="sv-SE" smtClean="0"/>
              <a:t>Second level</a:t>
            </a:r>
          </a:p>
          <a:p>
            <a:pPr lvl="2"/>
            <a:r>
              <a:rPr lang="en-US" altLang="sv-SE" smtClean="0"/>
              <a:t>Third level</a:t>
            </a:r>
          </a:p>
          <a:p>
            <a:pPr lvl="3"/>
            <a:r>
              <a:rPr lang="en-US" altLang="sv-SE" smtClean="0"/>
              <a:t>Fourth level</a:t>
            </a:r>
          </a:p>
        </p:txBody>
      </p:sp>
      <p:sp>
        <p:nvSpPr>
          <p:cNvPr id="1029" name="Rectangle 7"/>
          <p:cNvSpPr>
            <a:spLocks noGrp="1" noChangeArrowheads="1"/>
          </p:cNvSpPr>
          <p:nvPr>
            <p:ph type="title"/>
          </p:nvPr>
        </p:nvSpPr>
        <p:spPr bwMode="auto">
          <a:xfrm>
            <a:off x="539750" y="53975"/>
            <a:ext cx="8064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sv-SE" smtClean="0"/>
              <a:t>Click to edit Master title style</a:t>
            </a:r>
          </a:p>
        </p:txBody>
      </p:sp>
      <p:sp>
        <p:nvSpPr>
          <p:cNvPr id="6" name="Rectangle 5"/>
          <p:cNvSpPr/>
          <p:nvPr userDrawn="1"/>
        </p:nvSpPr>
        <p:spPr bwMode="auto">
          <a:xfrm>
            <a:off x="3109" y="0"/>
            <a:ext cx="9144000" cy="836712"/>
          </a:xfrm>
          <a:prstGeom prst="rect">
            <a:avLst/>
          </a:prstGeom>
          <a:gradFill>
            <a:gsLst>
              <a:gs pos="0">
                <a:schemeClr val="tx2">
                  <a:lumMod val="30000"/>
                  <a:lumOff val="70000"/>
                  <a:alpha val="57000"/>
                </a:schemeClr>
              </a:gs>
              <a:gs pos="3000">
                <a:schemeClr val="tx2">
                  <a:alpha val="79000"/>
                  <a:lumMod val="20000"/>
                  <a:lumOff val="80000"/>
                </a:schemeClr>
              </a:gs>
              <a:gs pos="83000">
                <a:schemeClr val="bg1">
                  <a:lumMod val="100000"/>
                  <a:alpha val="86000"/>
                </a:schemeClr>
              </a:gs>
            </a:gsLst>
            <a:lin ang="5400000" scaled="0"/>
          </a:gradFill>
          <a:ln w="9525" cap="flat" cmpd="sng" algn="ctr">
            <a:noFill/>
            <a:prstDash val="solid"/>
            <a:round/>
            <a:headEnd type="none" w="med" len="med"/>
            <a:tailEnd type="none" w="med" len="med"/>
          </a:ln>
          <a:effectLst>
            <a:reflection endPos="0" dir="5400000" sy="-100000" algn="bl" rotWithShape="0"/>
          </a:effectLst>
          <a:extLst/>
        </p:spPr>
        <p:txBody>
          <a:bodyPr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Lst>
  <p:hf sldNum="0" hdr="0" dt="0"/>
  <p:txStyles>
    <p:titleStyle>
      <a:lvl1pPr algn="ctr" rtl="0" eaLnBrk="1" fontAlgn="base" hangingPunct="1">
        <a:spcBef>
          <a:spcPct val="0"/>
        </a:spcBef>
        <a:spcAft>
          <a:spcPct val="0"/>
        </a:spcAft>
        <a:defRPr sz="3400" b="1">
          <a:solidFill>
            <a:srgbClr val="005AA9"/>
          </a:solidFill>
          <a:latin typeface="+mj-lt"/>
          <a:ea typeface="+mj-ea"/>
          <a:cs typeface="+mj-cs"/>
        </a:defRPr>
      </a:lvl1pPr>
      <a:lvl2pPr algn="ctr" rtl="0" eaLnBrk="1" fontAlgn="base" hangingPunct="1">
        <a:spcBef>
          <a:spcPct val="0"/>
        </a:spcBef>
        <a:spcAft>
          <a:spcPct val="0"/>
        </a:spcAft>
        <a:defRPr sz="3400" b="1">
          <a:solidFill>
            <a:srgbClr val="005AA9"/>
          </a:solidFill>
          <a:latin typeface="Calibri" pitchFamily="34" charset="0"/>
        </a:defRPr>
      </a:lvl2pPr>
      <a:lvl3pPr algn="ctr" rtl="0" eaLnBrk="1" fontAlgn="base" hangingPunct="1">
        <a:spcBef>
          <a:spcPct val="0"/>
        </a:spcBef>
        <a:spcAft>
          <a:spcPct val="0"/>
        </a:spcAft>
        <a:defRPr sz="3400" b="1">
          <a:solidFill>
            <a:srgbClr val="005AA9"/>
          </a:solidFill>
          <a:latin typeface="Calibri" pitchFamily="34" charset="0"/>
        </a:defRPr>
      </a:lvl3pPr>
      <a:lvl4pPr algn="ctr" rtl="0" eaLnBrk="1" fontAlgn="base" hangingPunct="1">
        <a:spcBef>
          <a:spcPct val="0"/>
        </a:spcBef>
        <a:spcAft>
          <a:spcPct val="0"/>
        </a:spcAft>
        <a:defRPr sz="3400" b="1">
          <a:solidFill>
            <a:srgbClr val="005AA9"/>
          </a:solidFill>
          <a:latin typeface="Calibri" pitchFamily="34" charset="0"/>
        </a:defRPr>
      </a:lvl4pPr>
      <a:lvl5pPr algn="ctr" rtl="0" eaLnBrk="1" fontAlgn="base" hangingPunct="1">
        <a:spcBef>
          <a:spcPct val="0"/>
        </a:spcBef>
        <a:spcAft>
          <a:spcPct val="0"/>
        </a:spcAft>
        <a:defRPr sz="3400" b="1">
          <a:solidFill>
            <a:srgbClr val="005AA9"/>
          </a:solidFill>
          <a:latin typeface="Calibri" pitchFamily="34" charset="0"/>
        </a:defRPr>
      </a:lvl5pPr>
      <a:lvl6pPr marL="457200" algn="l" rtl="0" eaLnBrk="1" fontAlgn="base" hangingPunct="1">
        <a:spcBef>
          <a:spcPct val="0"/>
        </a:spcBef>
        <a:spcAft>
          <a:spcPct val="0"/>
        </a:spcAft>
        <a:defRPr sz="3400" b="1">
          <a:solidFill>
            <a:schemeClr val="bg1"/>
          </a:solidFill>
          <a:latin typeface="Arial" charset="0"/>
        </a:defRPr>
      </a:lvl6pPr>
      <a:lvl7pPr marL="914400" algn="l" rtl="0" eaLnBrk="1" fontAlgn="base" hangingPunct="1">
        <a:spcBef>
          <a:spcPct val="0"/>
        </a:spcBef>
        <a:spcAft>
          <a:spcPct val="0"/>
        </a:spcAft>
        <a:defRPr sz="3400" b="1">
          <a:solidFill>
            <a:schemeClr val="bg1"/>
          </a:solidFill>
          <a:latin typeface="Arial" charset="0"/>
        </a:defRPr>
      </a:lvl7pPr>
      <a:lvl8pPr marL="1371600" algn="l" rtl="0" eaLnBrk="1" fontAlgn="base" hangingPunct="1">
        <a:spcBef>
          <a:spcPct val="0"/>
        </a:spcBef>
        <a:spcAft>
          <a:spcPct val="0"/>
        </a:spcAft>
        <a:defRPr sz="3400" b="1">
          <a:solidFill>
            <a:schemeClr val="bg1"/>
          </a:solidFill>
          <a:latin typeface="Arial" charset="0"/>
        </a:defRPr>
      </a:lvl8pPr>
      <a:lvl9pPr marL="1828800" algn="l" rtl="0" eaLnBrk="1" fontAlgn="base" hangingPunct="1">
        <a:spcBef>
          <a:spcPct val="0"/>
        </a:spcBef>
        <a:spcAft>
          <a:spcPct val="0"/>
        </a:spcAft>
        <a:defRPr sz="3400" b="1">
          <a:solidFill>
            <a:schemeClr val="bg1"/>
          </a:solidFill>
          <a:latin typeface="Arial" charset="0"/>
        </a:defRPr>
      </a:lvl9pPr>
    </p:titleStyle>
    <p:bodyStyle>
      <a:lvl1pPr marL="265113" indent="-265113" algn="l" rtl="0" eaLnBrk="1" fontAlgn="base" hangingPunct="1">
        <a:spcBef>
          <a:spcPct val="20000"/>
        </a:spcBef>
        <a:spcAft>
          <a:spcPct val="0"/>
        </a:spcAft>
        <a:buFont typeface="Arial" charset="0"/>
        <a:buChar char="•"/>
        <a:defRPr sz="2400">
          <a:solidFill>
            <a:schemeClr val="tx1"/>
          </a:solidFill>
          <a:latin typeface="+mn-lt"/>
          <a:ea typeface="+mn-ea"/>
          <a:cs typeface="+mn-cs"/>
        </a:defRPr>
      </a:lvl1pPr>
      <a:lvl2pPr marL="446088" indent="-180975" algn="l" rtl="0" eaLnBrk="1" fontAlgn="base" hangingPunct="1">
        <a:spcBef>
          <a:spcPct val="20000"/>
        </a:spcBef>
        <a:spcAft>
          <a:spcPct val="0"/>
        </a:spcAft>
        <a:buFont typeface="Arial" charset="0"/>
        <a:buChar char="•"/>
        <a:defRPr sz="2000">
          <a:solidFill>
            <a:schemeClr val="tx1"/>
          </a:solidFill>
          <a:latin typeface="+mn-lt"/>
        </a:defRPr>
      </a:lvl2pPr>
      <a:lvl3pPr marL="628650" indent="-182563" algn="l" rtl="0" eaLnBrk="1" fontAlgn="base" hangingPunct="1">
        <a:spcBef>
          <a:spcPct val="20000"/>
        </a:spcBef>
        <a:spcAft>
          <a:spcPct val="0"/>
        </a:spcAft>
        <a:buFont typeface="Arial" charset="0"/>
        <a:buChar char="•"/>
        <a:defRPr sz="1600">
          <a:solidFill>
            <a:schemeClr val="tx1"/>
          </a:solidFill>
          <a:latin typeface="+mn-lt"/>
        </a:defRPr>
      </a:lvl3pPr>
      <a:lvl4pPr marL="809625" indent="-180975" algn="l" rtl="0" eaLnBrk="1" fontAlgn="base" hangingPunct="1">
        <a:spcBef>
          <a:spcPct val="20000"/>
        </a:spcBef>
        <a:spcAft>
          <a:spcPct val="0"/>
        </a:spcAft>
        <a:buFont typeface="Arial" charset="0"/>
        <a:buChar char="•"/>
        <a:defRPr sz="12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7.jpeg"/><Relationship Id="rId7" Type="http://schemas.openxmlformats.org/officeDocument/2006/relationships/image" Target="../media/image38.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68.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7.jpeg"/><Relationship Id="rId7" Type="http://schemas.openxmlformats.org/officeDocument/2006/relationships/image" Target="../media/image38.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68.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hyperlink" Target="http://images.google.se/imgres?imgurl=http://www.icc.or.at/_images/logo_n180h.gif&amp;imgrefurl=http://www.icc.or.at/&amp;h=180&amp;w=271&amp;sz=17&amp;hl=sv&amp;start=1&amp;tbnid=YaeyDCRqIJXUVM:&amp;tbnh=75&amp;tbnw=113&amp;prev=/images?q%3Dharald%2Bperten%26gbv%3D2%26svnum%3D10%26hl%3Dsv%26sa%3D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aaccnet.org/default.as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0.emf"/><Relationship Id="rId18" Type="http://schemas.openxmlformats.org/officeDocument/2006/relationships/image" Target="../media/image25.jpeg"/><Relationship Id="rId3" Type="http://schemas.openxmlformats.org/officeDocument/2006/relationships/tags" Target="../tags/tag3.xml"/><Relationship Id="rId7" Type="http://schemas.openxmlformats.org/officeDocument/2006/relationships/slideLayout" Target="../slideLayouts/slideLayout2.xml"/><Relationship Id="rId12" Type="http://schemas.openxmlformats.org/officeDocument/2006/relationships/image" Target="../media/image19.emf"/><Relationship Id="rId17" Type="http://schemas.openxmlformats.org/officeDocument/2006/relationships/image" Target="../media/image24.jpeg"/><Relationship Id="rId2" Type="http://schemas.openxmlformats.org/officeDocument/2006/relationships/tags" Target="../tags/tag2.xml"/><Relationship Id="rId16" Type="http://schemas.openxmlformats.org/officeDocument/2006/relationships/image" Target="../media/image23.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8.png"/><Relationship Id="rId5" Type="http://schemas.openxmlformats.org/officeDocument/2006/relationships/tags" Target="../tags/tag5.xml"/><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tags" Target="../tags/tag4.xml"/><Relationship Id="rId9" Type="http://schemas.openxmlformats.org/officeDocument/2006/relationships/image" Target="../media/image16.emf"/><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6513" y="1557338"/>
            <a:ext cx="9218613" cy="1470025"/>
          </a:xfrm>
        </p:spPr>
        <p:txBody>
          <a:bodyPr/>
          <a:lstStyle/>
          <a:p>
            <a:pPr eaLnBrk="1" hangingPunct="1"/>
            <a:r>
              <a:rPr lang="en-US" altLang="en-US" dirty="0" smtClean="0"/>
              <a:t>Your partner in </a:t>
            </a:r>
            <a:br>
              <a:rPr lang="en-US" altLang="en-US" dirty="0" smtClean="0"/>
            </a:br>
            <a:r>
              <a:rPr lang="en-US" altLang="en-US" dirty="0" err="1" smtClean="0"/>
              <a:t>Agri</a:t>
            </a:r>
            <a:r>
              <a:rPr lang="en-US" altLang="en-US" dirty="0" smtClean="0"/>
              <a:t> Food Quality Control</a:t>
            </a:r>
          </a:p>
        </p:txBody>
      </p:sp>
      <p:sp>
        <p:nvSpPr>
          <p:cNvPr id="2" name="Subtitle 1"/>
          <p:cNvSpPr>
            <a:spLocks noGrp="1"/>
          </p:cNvSpPr>
          <p:nvPr>
            <p:ph type="subTitle" idx="1"/>
          </p:nvPr>
        </p:nvSpPr>
        <p:spPr/>
        <p:txBody>
          <a:bodyPr/>
          <a:lstStyle/>
          <a:p>
            <a:pPr eaLnBrk="1" hangingPunct="1">
              <a:defRPr/>
            </a:pPr>
            <a:r>
              <a:rPr lang="sv-SE" dirty="0" smtClean="0"/>
              <a:t>Company Overview</a:t>
            </a:r>
            <a:endParaRPr lang="en-US" dirty="0"/>
          </a:p>
        </p:txBody>
      </p:sp>
      <p:pic>
        <p:nvPicPr>
          <p:cNvPr id="9220" name="Picture 5" descr="U:\Marketing\Working Documents\MC\Företagspresentation PPT o styrelsem\Links\All Instruments NEW updated_03_10_2013.png"/>
          <p:cNvPicPr>
            <a:picLocks noChangeAspect="1" noChangeArrowheads="1"/>
          </p:cNvPicPr>
          <p:nvPr/>
        </p:nvPicPr>
        <p:blipFill>
          <a:blip r:embed="rId3">
            <a:extLst>
              <a:ext uri="{28A0092B-C50C-407E-A947-70E740481C1C}">
                <a14:useLocalDpi xmlns:a14="http://schemas.microsoft.com/office/drawing/2010/main" val="0"/>
              </a:ext>
            </a:extLst>
          </a:blip>
          <a:srcRect b="19481"/>
          <a:stretch>
            <a:fillRect/>
          </a:stretch>
        </p:blipFill>
        <p:spPr bwMode="auto">
          <a:xfrm>
            <a:off x="912813" y="3432175"/>
            <a:ext cx="74041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smtClean="0"/>
              <a:t>Our customers Grain Processing</a:t>
            </a:r>
          </a:p>
        </p:txBody>
      </p:sp>
      <p:sp>
        <p:nvSpPr>
          <p:cNvPr id="23555" name="Content Placeholder 2"/>
          <p:cNvSpPr>
            <a:spLocks noGrp="1"/>
          </p:cNvSpPr>
          <p:nvPr>
            <p:ph idx="1"/>
          </p:nvPr>
        </p:nvSpPr>
        <p:spPr>
          <a:xfrm>
            <a:off x="539750" y="1484313"/>
            <a:ext cx="8064500" cy="4824412"/>
          </a:xfrm>
        </p:spPr>
        <p:txBody>
          <a:bodyPr/>
          <a:lstStyle/>
          <a:p>
            <a:pPr marL="177800" indent="-177800" eaLnBrk="1" hangingPunct="1">
              <a:lnSpc>
                <a:spcPct val="90000"/>
              </a:lnSpc>
              <a:defRPr/>
            </a:pPr>
            <a:r>
              <a:rPr lang="en-US" altLang="en-US" sz="2000" b="1" dirty="0" smtClean="0">
                <a:latin typeface="+mj-lt"/>
              </a:rPr>
              <a:t>Grain</a:t>
            </a:r>
          </a:p>
          <a:p>
            <a:pPr marL="177800" lvl="1" indent="-177800" eaLnBrk="1" hangingPunct="1">
              <a:lnSpc>
                <a:spcPct val="90000"/>
              </a:lnSpc>
              <a:defRPr/>
            </a:pPr>
            <a:r>
              <a:rPr lang="en-US" altLang="en-US" dirty="0" smtClean="0"/>
              <a:t>Coops, traders</a:t>
            </a:r>
          </a:p>
          <a:p>
            <a:pPr marL="177800" lvl="1" indent="-177800" eaLnBrk="1" hangingPunct="1">
              <a:lnSpc>
                <a:spcPct val="90000"/>
              </a:lnSpc>
              <a:defRPr/>
            </a:pPr>
            <a:r>
              <a:rPr lang="en-US" altLang="en-US" dirty="0" smtClean="0"/>
              <a:t>Breeders</a:t>
            </a:r>
          </a:p>
          <a:p>
            <a:pPr marL="177800" lvl="1" indent="-177800" eaLnBrk="1" hangingPunct="1">
              <a:lnSpc>
                <a:spcPct val="90000"/>
              </a:lnSpc>
              <a:defRPr/>
            </a:pPr>
            <a:r>
              <a:rPr lang="en-US" altLang="en-US" dirty="0" smtClean="0"/>
              <a:t>Oilseed crushing</a:t>
            </a:r>
          </a:p>
          <a:p>
            <a:pPr marL="177800" lvl="1" indent="-177800" eaLnBrk="1" hangingPunct="1">
              <a:lnSpc>
                <a:spcPct val="90000"/>
              </a:lnSpc>
              <a:defRPr/>
            </a:pPr>
            <a:r>
              <a:rPr lang="en-US" altLang="en-US" dirty="0" smtClean="0"/>
              <a:t>Ethanol production</a:t>
            </a:r>
          </a:p>
          <a:p>
            <a:pPr marL="177800" lvl="1" indent="-177800" eaLnBrk="1" hangingPunct="1">
              <a:lnSpc>
                <a:spcPct val="90000"/>
              </a:lnSpc>
              <a:defRPr/>
            </a:pPr>
            <a:r>
              <a:rPr lang="en-US" altLang="en-US" dirty="0" smtClean="0"/>
              <a:t>Other grain processing</a:t>
            </a:r>
          </a:p>
          <a:p>
            <a:pPr marL="177800" lvl="1" indent="-177800" eaLnBrk="1" hangingPunct="1">
              <a:lnSpc>
                <a:spcPct val="90000"/>
              </a:lnSpc>
              <a:buFont typeface="Arial" panose="020B0604020202020204" pitchFamily="34" charset="0"/>
              <a:buNone/>
              <a:defRPr/>
            </a:pPr>
            <a:endParaRPr lang="en-US" altLang="en-US" sz="1400" dirty="0" smtClean="0"/>
          </a:p>
          <a:p>
            <a:pPr marL="177800" indent="-177800" eaLnBrk="1" hangingPunct="1">
              <a:lnSpc>
                <a:spcPct val="90000"/>
              </a:lnSpc>
              <a:defRPr/>
            </a:pPr>
            <a:r>
              <a:rPr lang="en-US" altLang="en-US" sz="2000" b="1" dirty="0" smtClean="0">
                <a:latin typeface="+mj-lt"/>
              </a:rPr>
              <a:t>Key drivers</a:t>
            </a:r>
          </a:p>
          <a:p>
            <a:pPr marL="177800" lvl="1" indent="-177800" eaLnBrk="1" hangingPunct="1">
              <a:lnSpc>
                <a:spcPct val="90000"/>
              </a:lnSpc>
              <a:defRPr/>
            </a:pPr>
            <a:r>
              <a:rPr lang="en-US" altLang="en-US" dirty="0" smtClean="0"/>
              <a:t>Payment analysis</a:t>
            </a:r>
          </a:p>
          <a:p>
            <a:pPr marL="177800" lvl="1" indent="-177800" eaLnBrk="1" hangingPunct="1">
              <a:lnSpc>
                <a:spcPct val="90000"/>
              </a:lnSpc>
              <a:defRPr/>
            </a:pPr>
            <a:r>
              <a:rPr lang="en-US" altLang="en-US" dirty="0" smtClean="0"/>
              <a:t>Moisture monitoring</a:t>
            </a:r>
          </a:p>
          <a:p>
            <a:pPr marL="177800" lvl="1" indent="-177800" eaLnBrk="1" hangingPunct="1">
              <a:lnSpc>
                <a:spcPct val="90000"/>
              </a:lnSpc>
              <a:defRPr/>
            </a:pPr>
            <a:r>
              <a:rPr lang="en-US" altLang="en-US" dirty="0" smtClean="0"/>
              <a:t>Sorting grain according </a:t>
            </a:r>
            <a:br>
              <a:rPr lang="en-US" altLang="en-US" dirty="0" smtClean="0"/>
            </a:br>
            <a:r>
              <a:rPr lang="en-US" altLang="en-US" dirty="0" smtClean="0"/>
              <a:t>to quality</a:t>
            </a:r>
          </a:p>
          <a:p>
            <a:pPr marL="177800" lvl="1" indent="-177800" eaLnBrk="1" hangingPunct="1">
              <a:lnSpc>
                <a:spcPct val="90000"/>
              </a:lnSpc>
              <a:defRPr/>
            </a:pPr>
            <a:r>
              <a:rPr lang="en-US" altLang="en-US" dirty="0" smtClean="0"/>
              <a:t>Process optimization</a:t>
            </a:r>
          </a:p>
          <a:p>
            <a:pPr marL="177800" lvl="1" indent="-177800" eaLnBrk="1" hangingPunct="1">
              <a:lnSpc>
                <a:spcPct val="90000"/>
              </a:lnSpc>
              <a:defRPr/>
            </a:pPr>
            <a:r>
              <a:rPr lang="en-US" altLang="en-US" dirty="0" smtClean="0"/>
              <a:t>Fast analysis for breeders</a:t>
            </a:r>
          </a:p>
          <a:p>
            <a:pPr eaLnBrk="1" hangingPunct="1">
              <a:defRPr/>
            </a:pPr>
            <a:endParaRPr lang="en-US" altLang="en-US" dirty="0" smtClean="0"/>
          </a:p>
        </p:txBody>
      </p:sp>
      <p:pic>
        <p:nvPicPr>
          <p:cNvPr id="40964" name="Picture 6" descr="U:\Marketing\Working Documents\MC\Företagspresentation\Links\Grain segmen tnew - Copy.jpg"/>
          <p:cNvPicPr>
            <a:picLocks noChangeAspect="1" noChangeArrowheads="1"/>
          </p:cNvPicPr>
          <p:nvPr/>
        </p:nvPicPr>
        <p:blipFill>
          <a:blip r:embed="rId2">
            <a:extLst>
              <a:ext uri="{28A0092B-C50C-407E-A947-70E740481C1C}">
                <a14:useLocalDpi xmlns:a14="http://schemas.microsoft.com/office/drawing/2010/main" val="0"/>
              </a:ext>
            </a:extLst>
          </a:blip>
          <a:srcRect t="1704" r="8575"/>
          <a:stretch>
            <a:fillRect/>
          </a:stretch>
        </p:blipFill>
        <p:spPr bwMode="auto">
          <a:xfrm>
            <a:off x="4608513" y="1100138"/>
            <a:ext cx="45354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l" eaLnBrk="1" hangingPunct="1"/>
            <a:r>
              <a:rPr lang="en-US" altLang="en-US" smtClean="0"/>
              <a:t>Our customers </a:t>
            </a:r>
            <a:br>
              <a:rPr lang="en-US" altLang="en-US" smtClean="0"/>
            </a:br>
            <a:r>
              <a:rPr lang="en-US" altLang="en-US" smtClean="0"/>
              <a:t>Grain Processing</a:t>
            </a:r>
          </a:p>
        </p:txBody>
      </p:sp>
      <p:sp>
        <p:nvSpPr>
          <p:cNvPr id="2" name="Content Placeholder 1"/>
          <p:cNvSpPr>
            <a:spLocks noGrp="1"/>
          </p:cNvSpPr>
          <p:nvPr>
            <p:ph idx="1"/>
          </p:nvPr>
        </p:nvSpPr>
        <p:spPr/>
        <p:txBody>
          <a:bodyPr/>
          <a:lstStyle/>
          <a:p>
            <a:pPr marL="177800" indent="-177800" eaLnBrk="1" hangingPunct="1">
              <a:lnSpc>
                <a:spcPct val="90000"/>
              </a:lnSpc>
              <a:defRPr/>
            </a:pPr>
            <a:r>
              <a:rPr lang="en-US" altLang="en-US" sz="2000" b="1" dirty="0"/>
              <a:t>Grain</a:t>
            </a:r>
          </a:p>
          <a:p>
            <a:pPr marL="177800" lvl="1" indent="-177800" eaLnBrk="1" hangingPunct="1">
              <a:lnSpc>
                <a:spcPct val="90000"/>
              </a:lnSpc>
              <a:defRPr/>
            </a:pPr>
            <a:r>
              <a:rPr lang="en-US" altLang="en-US" dirty="0"/>
              <a:t>Coops, traders</a:t>
            </a:r>
          </a:p>
          <a:p>
            <a:pPr marL="177800" lvl="1" indent="-177800" eaLnBrk="1" hangingPunct="1">
              <a:lnSpc>
                <a:spcPct val="90000"/>
              </a:lnSpc>
              <a:defRPr/>
            </a:pPr>
            <a:r>
              <a:rPr lang="en-US" altLang="en-US" dirty="0"/>
              <a:t>Breeders</a:t>
            </a:r>
          </a:p>
          <a:p>
            <a:pPr marL="177800" lvl="1" indent="-177800" eaLnBrk="1" hangingPunct="1">
              <a:lnSpc>
                <a:spcPct val="90000"/>
              </a:lnSpc>
              <a:defRPr/>
            </a:pPr>
            <a:r>
              <a:rPr lang="en-US" altLang="en-US" dirty="0"/>
              <a:t>Oilseed crushing</a:t>
            </a:r>
          </a:p>
          <a:p>
            <a:pPr marL="177800" lvl="1" indent="-177800" eaLnBrk="1" hangingPunct="1">
              <a:lnSpc>
                <a:spcPct val="90000"/>
              </a:lnSpc>
              <a:defRPr/>
            </a:pPr>
            <a:r>
              <a:rPr lang="en-US" altLang="en-US" dirty="0"/>
              <a:t>Ethanol production</a:t>
            </a:r>
          </a:p>
          <a:p>
            <a:pPr marL="177800" lvl="1" indent="-177800" eaLnBrk="1" hangingPunct="1">
              <a:lnSpc>
                <a:spcPct val="90000"/>
              </a:lnSpc>
              <a:defRPr/>
            </a:pPr>
            <a:r>
              <a:rPr lang="en-US" altLang="en-US" dirty="0"/>
              <a:t>Other grain processing</a:t>
            </a:r>
          </a:p>
          <a:p>
            <a:pPr marL="177800" lvl="1" indent="-177800" eaLnBrk="1" hangingPunct="1">
              <a:lnSpc>
                <a:spcPct val="90000"/>
              </a:lnSpc>
              <a:buFont typeface="Arial" panose="020B0604020202020204" pitchFamily="34" charset="0"/>
              <a:buNone/>
              <a:defRPr/>
            </a:pPr>
            <a:endParaRPr lang="en-US" altLang="en-US" sz="1400" dirty="0"/>
          </a:p>
          <a:p>
            <a:pPr marL="177800" indent="-177800" eaLnBrk="1" hangingPunct="1">
              <a:lnSpc>
                <a:spcPct val="90000"/>
              </a:lnSpc>
              <a:defRPr/>
            </a:pPr>
            <a:r>
              <a:rPr lang="en-US" altLang="en-US" sz="2000" b="1" dirty="0"/>
              <a:t>Key drivers</a:t>
            </a:r>
          </a:p>
          <a:p>
            <a:pPr marL="177800" lvl="1" indent="-177800" eaLnBrk="1" hangingPunct="1">
              <a:lnSpc>
                <a:spcPct val="90000"/>
              </a:lnSpc>
              <a:defRPr/>
            </a:pPr>
            <a:r>
              <a:rPr lang="en-US" altLang="en-US" dirty="0"/>
              <a:t>Payment analysis</a:t>
            </a:r>
          </a:p>
          <a:p>
            <a:pPr marL="177800" lvl="1" indent="-177800" eaLnBrk="1" hangingPunct="1">
              <a:lnSpc>
                <a:spcPct val="90000"/>
              </a:lnSpc>
              <a:defRPr/>
            </a:pPr>
            <a:r>
              <a:rPr lang="en-US" altLang="en-US" dirty="0"/>
              <a:t>Moisture monitoring</a:t>
            </a:r>
          </a:p>
          <a:p>
            <a:pPr marL="177800" lvl="1" indent="-177800" eaLnBrk="1" hangingPunct="1">
              <a:lnSpc>
                <a:spcPct val="90000"/>
              </a:lnSpc>
              <a:defRPr/>
            </a:pPr>
            <a:r>
              <a:rPr lang="en-US" altLang="en-US" dirty="0"/>
              <a:t>Sorting grain according </a:t>
            </a:r>
            <a:br>
              <a:rPr lang="en-US" altLang="en-US" dirty="0"/>
            </a:br>
            <a:r>
              <a:rPr lang="en-US" altLang="en-US" dirty="0"/>
              <a:t>to quality</a:t>
            </a:r>
          </a:p>
          <a:p>
            <a:pPr marL="177800" lvl="1" indent="-177800" eaLnBrk="1" hangingPunct="1">
              <a:lnSpc>
                <a:spcPct val="90000"/>
              </a:lnSpc>
              <a:defRPr/>
            </a:pPr>
            <a:r>
              <a:rPr lang="en-US" altLang="en-US" dirty="0"/>
              <a:t>Process optimization</a:t>
            </a:r>
          </a:p>
          <a:p>
            <a:pPr marL="177800" lvl="1" indent="-177800" eaLnBrk="1" hangingPunct="1">
              <a:lnSpc>
                <a:spcPct val="90000"/>
              </a:lnSpc>
              <a:defRPr/>
            </a:pPr>
            <a:r>
              <a:rPr lang="en-US" altLang="en-US" dirty="0"/>
              <a:t>Fast analysis for breeders</a:t>
            </a:r>
          </a:p>
          <a:p>
            <a:pPr eaLnBrk="1" hangingPunct="1">
              <a:defRPr/>
            </a:pPr>
            <a:endParaRPr lang="en-US" altLang="en-US" dirty="0"/>
          </a:p>
          <a:p>
            <a:pPr>
              <a:defRPr/>
            </a:pPr>
            <a:endParaRPr lang="en-US" dirty="0"/>
          </a:p>
        </p:txBody>
      </p:sp>
      <p:pic>
        <p:nvPicPr>
          <p:cNvPr id="41987" name="Picture 2" descr="U:\Marketing\Brochures\GM\GM Application &amp; Method\GM Method EN\Links\Wheat_GI_iS16280793.jpg"/>
          <p:cNvPicPr>
            <a:picLocks noChangeAspect="1" noChangeArrowheads="1"/>
          </p:cNvPicPr>
          <p:nvPr/>
        </p:nvPicPr>
        <p:blipFill>
          <a:blip r:embed="rId2">
            <a:extLst>
              <a:ext uri="{28A0092B-C50C-407E-A947-70E740481C1C}">
                <a14:useLocalDpi xmlns:a14="http://schemas.microsoft.com/office/drawing/2010/main" val="0"/>
              </a:ext>
            </a:extLst>
          </a:blip>
          <a:srcRect l="5054" t="41637" r="28030"/>
          <a:stretch>
            <a:fillRect/>
          </a:stretch>
        </p:blipFill>
        <p:spPr bwMode="auto">
          <a:xfrm>
            <a:off x="4043363" y="0"/>
            <a:ext cx="5100637"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17463"/>
            <a:ext cx="9144000" cy="1143001"/>
          </a:xfrm>
        </p:spPr>
        <p:txBody>
          <a:bodyPr/>
          <a:lstStyle/>
          <a:p>
            <a:pPr eaLnBrk="1" hangingPunct="1"/>
            <a:r>
              <a:rPr lang="en-US" altLang="en-US" smtClean="0"/>
              <a:t>Our customers Flour Milling</a:t>
            </a:r>
          </a:p>
        </p:txBody>
      </p:sp>
      <p:sp>
        <p:nvSpPr>
          <p:cNvPr id="43011" name="Rectangle 3"/>
          <p:cNvSpPr>
            <a:spLocks noGrp="1" noChangeArrowheads="1"/>
          </p:cNvSpPr>
          <p:nvPr>
            <p:ph idx="1"/>
          </p:nvPr>
        </p:nvSpPr>
        <p:spPr>
          <a:xfrm>
            <a:off x="4211638" y="1090613"/>
            <a:ext cx="3673475" cy="5316537"/>
          </a:xfrm>
        </p:spPr>
        <p:txBody>
          <a:bodyPr/>
          <a:lstStyle/>
          <a:p>
            <a:pPr marL="355600" indent="-177800" eaLnBrk="1" hangingPunct="1"/>
            <a:r>
              <a:rPr lang="en-US" altLang="en-US" sz="2000" b="1" smtClean="0">
                <a:latin typeface="Arial" charset="0"/>
              </a:rPr>
              <a:t>Flour</a:t>
            </a:r>
            <a:endParaRPr lang="en-US" altLang="en-US" sz="2000" smtClean="0"/>
          </a:p>
          <a:p>
            <a:pPr marL="355600" lvl="1" indent="-177800" eaLnBrk="1" hangingPunct="1">
              <a:buFont typeface="Arial" charset="0"/>
              <a:buChar char="•"/>
            </a:pPr>
            <a:r>
              <a:rPr lang="en-US" altLang="en-US" smtClean="0"/>
              <a:t>Flour mills</a:t>
            </a:r>
          </a:p>
          <a:p>
            <a:pPr marL="355600" lvl="1" indent="-177800" eaLnBrk="1" hangingPunct="1">
              <a:buFont typeface="Arial" charset="0"/>
              <a:buChar char="•"/>
            </a:pPr>
            <a:r>
              <a:rPr lang="en-US" altLang="en-US" smtClean="0"/>
              <a:t>Bake mixes</a:t>
            </a:r>
          </a:p>
          <a:p>
            <a:pPr marL="355600" lvl="1" indent="-177800" eaLnBrk="1" hangingPunct="1">
              <a:buFont typeface="Arial" charset="0"/>
              <a:buChar char="•"/>
            </a:pPr>
            <a:r>
              <a:rPr lang="en-US" altLang="en-US" smtClean="0"/>
              <a:t>Baking</a:t>
            </a:r>
          </a:p>
          <a:p>
            <a:pPr marL="355600" lvl="1" indent="-177800" eaLnBrk="1" hangingPunct="1">
              <a:buFont typeface="Arial" charset="0"/>
              <a:buChar char="•"/>
            </a:pPr>
            <a:r>
              <a:rPr lang="en-US" altLang="en-US" smtClean="0"/>
              <a:t>Pasta &amp; Noodles</a:t>
            </a:r>
          </a:p>
          <a:p>
            <a:pPr marL="355600" lvl="1" indent="-177800" eaLnBrk="1" hangingPunct="1">
              <a:buFont typeface="Arial" charset="0"/>
              <a:buChar char="•"/>
            </a:pPr>
            <a:endParaRPr lang="en-US" altLang="en-US" sz="1000" smtClean="0"/>
          </a:p>
          <a:p>
            <a:pPr marL="355600" indent="-177800" eaLnBrk="1" hangingPunct="1"/>
            <a:r>
              <a:rPr lang="en-US" altLang="en-US" sz="2000" b="1" smtClean="0">
                <a:latin typeface="Arial" charset="0"/>
              </a:rPr>
              <a:t>Key drivers</a:t>
            </a:r>
            <a:endParaRPr lang="en-US" altLang="en-US" sz="2000" smtClean="0"/>
          </a:p>
          <a:p>
            <a:pPr marL="355600" lvl="1" indent="-177800" eaLnBrk="1" hangingPunct="1">
              <a:buFont typeface="Arial" charset="0"/>
              <a:buChar char="•"/>
            </a:pPr>
            <a:r>
              <a:rPr lang="en-US" altLang="en-US" smtClean="0"/>
              <a:t>Quality control of incoming and outgoing material</a:t>
            </a:r>
          </a:p>
          <a:p>
            <a:pPr marL="355600" lvl="1" indent="-177800" eaLnBrk="1" hangingPunct="1">
              <a:buFont typeface="Arial" charset="0"/>
              <a:buChar char="•"/>
            </a:pPr>
            <a:r>
              <a:rPr lang="en-US" altLang="en-US" smtClean="0"/>
              <a:t>Optimizing milling</a:t>
            </a:r>
          </a:p>
          <a:p>
            <a:pPr marL="355600" lvl="1" indent="-177800" eaLnBrk="1" hangingPunct="1">
              <a:buFont typeface="Arial" charset="0"/>
              <a:buChar char="•"/>
            </a:pPr>
            <a:r>
              <a:rPr lang="en-US" altLang="en-US" smtClean="0"/>
              <a:t>Mixing to meet customer specifications </a:t>
            </a:r>
          </a:p>
          <a:p>
            <a:pPr marL="355600" lvl="1" indent="-177800" eaLnBrk="1" hangingPunct="1">
              <a:buFont typeface="Arial" charset="0"/>
              <a:buChar char="•"/>
            </a:pPr>
            <a:r>
              <a:rPr lang="en-US" altLang="en-US" smtClean="0"/>
              <a:t>Product development</a:t>
            </a:r>
          </a:p>
          <a:p>
            <a:pPr marL="355600" lvl="1" indent="-177800" eaLnBrk="1" hangingPunct="1">
              <a:buFont typeface="Arial" charset="0"/>
              <a:buChar char="•"/>
            </a:pPr>
            <a:r>
              <a:rPr lang="en-US" altLang="en-US" smtClean="0"/>
              <a:t>On line process control</a:t>
            </a:r>
          </a:p>
        </p:txBody>
      </p:sp>
      <p:pic>
        <p:nvPicPr>
          <p:cNvPr id="43014" name="Picture 2" descr="U:\Marketing\Images\Segments\Flour\GrainFlour_iSt_13795262Medium - Ret_lighter.jpg"/>
          <p:cNvPicPr>
            <a:picLocks noChangeAspect="1" noChangeArrowheads="1"/>
          </p:cNvPicPr>
          <p:nvPr/>
        </p:nvPicPr>
        <p:blipFill>
          <a:blip r:embed="rId3">
            <a:extLst>
              <a:ext uri="{28A0092B-C50C-407E-A947-70E740481C1C}">
                <a14:useLocalDpi xmlns:a14="http://schemas.microsoft.com/office/drawing/2010/main" val="0"/>
              </a:ext>
            </a:extLst>
          </a:blip>
          <a:srcRect l="9950" t="958" r="13174" b="1060"/>
          <a:stretch>
            <a:fillRect/>
          </a:stretch>
        </p:blipFill>
        <p:spPr bwMode="auto">
          <a:xfrm>
            <a:off x="954088" y="1196975"/>
            <a:ext cx="30607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p:cNvSpPr/>
          <p:nvPr/>
        </p:nvSpPr>
        <p:spPr bwMode="auto">
          <a:xfrm rot="21300000" flipV="1">
            <a:off x="1009650" y="5524500"/>
            <a:ext cx="1851025" cy="965200"/>
          </a:xfrm>
          <a:prstGeom prst="cloudCallout">
            <a:avLst>
              <a:gd name="adj1" fmla="val 37946"/>
              <a:gd name="adj2" fmla="val 78269"/>
            </a:avLst>
          </a:prstGeom>
          <a:solidFill>
            <a:schemeClr val="bg1"/>
          </a:solidFill>
          <a:ln w="9525" cap="flat" cmpd="sng" algn="ctr">
            <a:solidFill>
              <a:schemeClr val="bg1">
                <a:lumMod val="8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anchor="ctr"/>
          <a:lstStyle/>
          <a:p>
            <a:pPr>
              <a:defRPr/>
            </a:pPr>
            <a:endParaRPr lang="sv-SE"/>
          </a:p>
        </p:txBody>
      </p:sp>
      <p:sp>
        <p:nvSpPr>
          <p:cNvPr id="8" name="Rectangle 3"/>
          <p:cNvSpPr txBox="1">
            <a:spLocks noChangeArrowheads="1"/>
          </p:cNvSpPr>
          <p:nvPr/>
        </p:nvSpPr>
        <p:spPr bwMode="auto">
          <a:xfrm>
            <a:off x="1116013" y="5715000"/>
            <a:ext cx="18002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eaLnBrk="1" hangingPunct="1">
              <a:lnSpc>
                <a:spcPct val="90000"/>
              </a:lnSpc>
              <a:buFontTx/>
              <a:buNone/>
              <a:defRPr/>
            </a:pPr>
            <a:r>
              <a:rPr lang="sv-SE" sz="2000" b="1" dirty="0" smtClean="0"/>
              <a:t>3. </a:t>
            </a:r>
            <a:r>
              <a:rPr lang="sv-SE" sz="2000" dirty="0" smtClean="0"/>
              <a:t>Verify flour quality</a:t>
            </a:r>
          </a:p>
          <a:p>
            <a:pPr marL="0" indent="0" algn="ctr" eaLnBrk="1" hangingPunct="1">
              <a:lnSpc>
                <a:spcPct val="90000"/>
              </a:lnSpc>
              <a:buFontTx/>
              <a:buNone/>
              <a:defRPr/>
            </a:pPr>
            <a:endParaRPr lang="en-US" sz="2000" kern="0" dirty="0" smtClean="0"/>
          </a:p>
        </p:txBody>
      </p:sp>
      <p:sp>
        <p:nvSpPr>
          <p:cNvPr id="9" name="Cloud Callout 8"/>
          <p:cNvSpPr/>
          <p:nvPr/>
        </p:nvSpPr>
        <p:spPr bwMode="auto">
          <a:xfrm rot="21420000" flipV="1">
            <a:off x="90488" y="3668713"/>
            <a:ext cx="1728787" cy="1001712"/>
          </a:xfrm>
          <a:prstGeom prst="cloudCallout">
            <a:avLst>
              <a:gd name="adj1" fmla="val 73014"/>
              <a:gd name="adj2" fmla="val -13119"/>
            </a:avLst>
          </a:prstGeom>
          <a:solidFill>
            <a:schemeClr val="bg1"/>
          </a:solidFill>
          <a:ln w="9525" cap="flat" cmpd="sng" algn="ctr">
            <a:solidFill>
              <a:schemeClr val="bg1">
                <a:lumMod val="8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anchor="ctr"/>
          <a:lstStyle/>
          <a:p>
            <a:pPr>
              <a:defRPr/>
            </a:pPr>
            <a:endParaRPr lang="sv-SE"/>
          </a:p>
        </p:txBody>
      </p:sp>
      <p:sp>
        <p:nvSpPr>
          <p:cNvPr id="10" name="Rectangle 3"/>
          <p:cNvSpPr txBox="1">
            <a:spLocks noChangeArrowheads="1"/>
          </p:cNvSpPr>
          <p:nvPr/>
        </p:nvSpPr>
        <p:spPr bwMode="auto">
          <a:xfrm>
            <a:off x="12700" y="3860800"/>
            <a:ext cx="19431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eaLnBrk="1" hangingPunct="1">
              <a:lnSpc>
                <a:spcPct val="90000"/>
              </a:lnSpc>
              <a:buFontTx/>
              <a:buNone/>
              <a:defRPr/>
            </a:pPr>
            <a:r>
              <a:rPr lang="sv-SE" sz="2000" b="1" dirty="0" smtClean="0"/>
              <a:t>2. </a:t>
            </a:r>
            <a:r>
              <a:rPr lang="sv-SE" sz="2000" dirty="0" smtClean="0"/>
              <a:t>Optimize milling</a:t>
            </a:r>
          </a:p>
          <a:p>
            <a:pPr marL="0" indent="0" algn="ctr" eaLnBrk="1" hangingPunct="1">
              <a:lnSpc>
                <a:spcPct val="90000"/>
              </a:lnSpc>
              <a:buFontTx/>
              <a:buNone/>
              <a:defRPr/>
            </a:pPr>
            <a:endParaRPr lang="en-US" sz="2000" kern="0" dirty="0" smtClean="0"/>
          </a:p>
        </p:txBody>
      </p:sp>
      <p:sp>
        <p:nvSpPr>
          <p:cNvPr id="11" name="Cloud Callout 10"/>
          <p:cNvSpPr/>
          <p:nvPr/>
        </p:nvSpPr>
        <p:spPr bwMode="auto">
          <a:xfrm>
            <a:off x="179388" y="1341438"/>
            <a:ext cx="2016125" cy="1008062"/>
          </a:xfrm>
          <a:prstGeom prst="cloudCallout">
            <a:avLst>
              <a:gd name="adj1" fmla="val 64001"/>
              <a:gd name="adj2" fmla="val 28455"/>
            </a:avLst>
          </a:prstGeom>
          <a:solidFill>
            <a:schemeClr val="bg1"/>
          </a:solidFill>
          <a:ln w="9525" cap="flat" cmpd="sng" algn="ctr">
            <a:solidFill>
              <a:schemeClr val="bg1">
                <a:lumMod val="8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anchor="ctr"/>
          <a:lstStyle/>
          <a:p>
            <a:pPr>
              <a:defRPr/>
            </a:pPr>
            <a:endParaRPr lang="sv-SE"/>
          </a:p>
        </p:txBody>
      </p:sp>
      <p:sp>
        <p:nvSpPr>
          <p:cNvPr id="12" name="Rectangle 3"/>
          <p:cNvSpPr txBox="1">
            <a:spLocks noChangeArrowheads="1"/>
          </p:cNvSpPr>
          <p:nvPr/>
        </p:nvSpPr>
        <p:spPr bwMode="auto">
          <a:xfrm>
            <a:off x="179388" y="1504950"/>
            <a:ext cx="208756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eaLnBrk="1" hangingPunct="1">
              <a:lnSpc>
                <a:spcPct val="90000"/>
              </a:lnSpc>
              <a:buFontTx/>
              <a:buNone/>
              <a:defRPr/>
            </a:pPr>
            <a:r>
              <a:rPr lang="sv-SE" sz="2000" b="1" dirty="0" smtClean="0"/>
              <a:t>1. </a:t>
            </a:r>
            <a:r>
              <a:rPr lang="sv-SE" sz="2000" dirty="0" smtClean="0"/>
              <a:t>Purchase the right wheat</a:t>
            </a:r>
          </a:p>
          <a:p>
            <a:pPr marL="0" indent="0" algn="ctr" eaLnBrk="1" hangingPunct="1">
              <a:lnSpc>
                <a:spcPct val="90000"/>
              </a:lnSpc>
              <a:buFontTx/>
              <a:buNone/>
              <a:defRPr/>
            </a:pPr>
            <a:endParaRPr lang="en-US" sz="2300" kern="0" dirty="0" smtClean="0"/>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mtClean="0"/>
              <a:t>Our customers Feed industry</a:t>
            </a:r>
          </a:p>
        </p:txBody>
      </p:sp>
      <p:sp>
        <p:nvSpPr>
          <p:cNvPr id="44035" name="Content Placeholder 2"/>
          <p:cNvSpPr>
            <a:spLocks noGrp="1"/>
          </p:cNvSpPr>
          <p:nvPr>
            <p:ph sz="half" idx="1"/>
          </p:nvPr>
        </p:nvSpPr>
        <p:spPr>
          <a:xfrm>
            <a:off x="539750" y="1484313"/>
            <a:ext cx="3960813" cy="4968875"/>
          </a:xfrm>
        </p:spPr>
        <p:txBody>
          <a:bodyPr/>
          <a:lstStyle/>
          <a:p>
            <a:pPr marL="177800" indent="-177800">
              <a:buFont typeface="Arial" charset="0"/>
              <a:buNone/>
            </a:pPr>
            <a:r>
              <a:rPr lang="en-US" altLang="en-US" b="1" smtClean="0"/>
              <a:t>Feed</a:t>
            </a:r>
            <a:endParaRPr lang="en-US" altLang="en-US" smtClean="0"/>
          </a:p>
          <a:p>
            <a:pPr marL="177800" lvl="1" indent="-177800">
              <a:buFont typeface="Arial" charset="0"/>
              <a:buChar char="•"/>
            </a:pPr>
            <a:r>
              <a:rPr lang="en-US" altLang="en-US" smtClean="0"/>
              <a:t>Feed mills</a:t>
            </a:r>
          </a:p>
          <a:p>
            <a:pPr marL="177800" lvl="1" indent="-177800">
              <a:buFont typeface="Arial" charset="0"/>
              <a:buChar char="•"/>
            </a:pPr>
            <a:r>
              <a:rPr lang="en-US" altLang="en-US" smtClean="0"/>
              <a:t>Petfood</a:t>
            </a:r>
          </a:p>
          <a:p>
            <a:pPr marL="177800" lvl="1" indent="-177800">
              <a:buFont typeface="Arial" charset="0"/>
              <a:buChar char="•"/>
            </a:pPr>
            <a:r>
              <a:rPr lang="en-US" altLang="en-US" smtClean="0"/>
              <a:t>Additives</a:t>
            </a:r>
          </a:p>
          <a:p>
            <a:pPr marL="177800" lvl="1" indent="-177800">
              <a:buFont typeface="Arial" charset="0"/>
              <a:buChar char="•"/>
            </a:pPr>
            <a:r>
              <a:rPr lang="en-US" altLang="en-US" smtClean="0"/>
              <a:t>Rendering</a:t>
            </a:r>
          </a:p>
          <a:p>
            <a:pPr marL="177800" lvl="1" indent="-177800">
              <a:buFont typeface="Arial" charset="0"/>
              <a:buChar char="•"/>
            </a:pPr>
            <a:endParaRPr lang="en-US" altLang="en-US" sz="1000" smtClean="0"/>
          </a:p>
          <a:p>
            <a:pPr marL="177800" indent="-177800">
              <a:buFont typeface="Arial" charset="0"/>
              <a:buNone/>
            </a:pPr>
            <a:r>
              <a:rPr lang="en-US" altLang="en-US" b="1" smtClean="0"/>
              <a:t>Key drivers </a:t>
            </a:r>
            <a:endParaRPr lang="en-US" altLang="en-US" smtClean="0"/>
          </a:p>
          <a:p>
            <a:pPr marL="177800" lvl="1" indent="-177800">
              <a:buFont typeface="Arial" charset="0"/>
              <a:buChar char="•"/>
            </a:pPr>
            <a:r>
              <a:rPr lang="en-US" altLang="en-US" smtClean="0"/>
              <a:t>Payment analysis</a:t>
            </a:r>
          </a:p>
          <a:p>
            <a:pPr marL="177800" lvl="1" indent="-177800">
              <a:buFont typeface="Arial" charset="0"/>
              <a:buChar char="•"/>
            </a:pPr>
            <a:r>
              <a:rPr lang="en-US" altLang="en-US" smtClean="0"/>
              <a:t>Final product Quality control</a:t>
            </a:r>
          </a:p>
          <a:p>
            <a:pPr marL="177800" lvl="1" indent="-177800">
              <a:buFont typeface="Arial" charset="0"/>
              <a:buChar char="•"/>
            </a:pPr>
            <a:r>
              <a:rPr lang="en-US" altLang="en-US" smtClean="0"/>
              <a:t>Optimizing recipe according </a:t>
            </a:r>
            <a:br>
              <a:rPr lang="en-US" altLang="en-US" smtClean="0"/>
            </a:br>
            <a:r>
              <a:rPr lang="en-US" altLang="en-US" smtClean="0"/>
              <a:t>to nutrition and costs</a:t>
            </a:r>
          </a:p>
          <a:p>
            <a:pPr marL="177800" lvl="1" indent="-177800">
              <a:buFont typeface="Arial" charset="0"/>
              <a:buChar char="•"/>
            </a:pPr>
            <a:r>
              <a:rPr lang="en-US" altLang="en-US" smtClean="0"/>
              <a:t>On line control to increase throughput and save energy</a:t>
            </a:r>
          </a:p>
        </p:txBody>
      </p:sp>
      <p:pic>
        <p:nvPicPr>
          <p:cNvPr id="44036" name="Picture 8" descr="Free range"/>
          <p:cNvPicPr>
            <a:picLocks noChangeAspect="1" noChangeArrowheads="1"/>
          </p:cNvPicPr>
          <p:nvPr/>
        </p:nvPicPr>
        <p:blipFill>
          <a:blip r:embed="rId3">
            <a:extLst>
              <a:ext uri="{28A0092B-C50C-407E-A947-70E740481C1C}">
                <a14:useLocalDpi xmlns:a14="http://schemas.microsoft.com/office/drawing/2010/main" val="0"/>
              </a:ext>
            </a:extLst>
          </a:blip>
          <a:srcRect l="14363" t="54846" r="8238" b="10025"/>
          <a:stretch>
            <a:fillRect/>
          </a:stretch>
        </p:blipFill>
        <p:spPr bwMode="auto">
          <a:xfrm>
            <a:off x="5148263" y="1628775"/>
            <a:ext cx="30956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IMG_0959"/>
          <p:cNvPicPr>
            <a:picLocks noChangeAspect="1" noChangeArrowheads="1"/>
          </p:cNvPicPr>
          <p:nvPr/>
        </p:nvPicPr>
        <p:blipFill>
          <a:blip r:embed="rId4">
            <a:extLst>
              <a:ext uri="{28A0092B-C50C-407E-A947-70E740481C1C}">
                <a14:useLocalDpi xmlns:a14="http://schemas.microsoft.com/office/drawing/2010/main" val="0"/>
              </a:ext>
            </a:extLst>
          </a:blip>
          <a:srcRect l="4210" r="9731" b="-740"/>
          <a:stretch>
            <a:fillRect/>
          </a:stretch>
        </p:blipFill>
        <p:spPr bwMode="auto">
          <a:xfrm>
            <a:off x="5148263" y="2797175"/>
            <a:ext cx="3097212"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mtClean="0"/>
              <a:t>Our customers Food producers</a:t>
            </a:r>
          </a:p>
        </p:txBody>
      </p:sp>
      <p:sp>
        <p:nvSpPr>
          <p:cNvPr id="45059" name="Content Placeholder 2"/>
          <p:cNvSpPr>
            <a:spLocks noGrp="1"/>
          </p:cNvSpPr>
          <p:nvPr>
            <p:ph sz="half" idx="2"/>
          </p:nvPr>
        </p:nvSpPr>
        <p:spPr>
          <a:xfrm>
            <a:off x="5029200" y="1180009"/>
            <a:ext cx="4114800" cy="3951288"/>
          </a:xfrm>
        </p:spPr>
        <p:txBody>
          <a:bodyPr/>
          <a:lstStyle/>
          <a:p>
            <a:pPr marL="0" indent="0">
              <a:buFont typeface="Arial" charset="0"/>
              <a:buNone/>
            </a:pPr>
            <a:r>
              <a:rPr lang="en-US" altLang="en-US" b="1" dirty="0" smtClean="0"/>
              <a:t>Food</a:t>
            </a:r>
            <a:endParaRPr lang="en-US" altLang="en-US" dirty="0" smtClean="0"/>
          </a:p>
          <a:p>
            <a:pPr marL="177800" lvl="1" indent="-177800">
              <a:buFont typeface="Arial" charset="0"/>
              <a:buChar char="•"/>
            </a:pPr>
            <a:r>
              <a:rPr lang="en-US" altLang="en-US" dirty="0" smtClean="0"/>
              <a:t>Snack foods </a:t>
            </a:r>
          </a:p>
          <a:p>
            <a:pPr marL="177800" lvl="1" indent="-177800">
              <a:buFont typeface="Arial" charset="0"/>
              <a:buChar char="•"/>
            </a:pPr>
            <a:r>
              <a:rPr lang="en-US" altLang="en-US" dirty="0" smtClean="0"/>
              <a:t>Dairy</a:t>
            </a:r>
          </a:p>
          <a:p>
            <a:pPr marL="177800" lvl="1" indent="-177800">
              <a:buFont typeface="Arial" charset="0"/>
              <a:buChar char="•"/>
            </a:pPr>
            <a:r>
              <a:rPr lang="en-US" altLang="en-US" dirty="0" smtClean="0"/>
              <a:t>Starch</a:t>
            </a:r>
          </a:p>
          <a:p>
            <a:pPr marL="177800" lvl="1" indent="-177800">
              <a:buFont typeface="Arial" charset="0"/>
              <a:buChar char="•"/>
            </a:pPr>
            <a:r>
              <a:rPr lang="en-US" altLang="en-US" dirty="0" smtClean="0"/>
              <a:t>Various food products</a:t>
            </a:r>
          </a:p>
          <a:p>
            <a:pPr marL="0" indent="0">
              <a:buFont typeface="Arial" charset="0"/>
              <a:buNone/>
            </a:pPr>
            <a:endParaRPr lang="en-US" altLang="en-US" sz="1000" b="1" dirty="0" smtClean="0"/>
          </a:p>
          <a:p>
            <a:pPr marL="0" indent="0">
              <a:buFont typeface="Arial" charset="0"/>
              <a:buNone/>
            </a:pPr>
            <a:r>
              <a:rPr lang="en-US" altLang="en-US" b="1" dirty="0" smtClean="0"/>
              <a:t>Key drivers</a:t>
            </a:r>
            <a:endParaRPr lang="en-US" altLang="en-US" dirty="0" smtClean="0"/>
          </a:p>
          <a:p>
            <a:pPr marL="177800" lvl="1" indent="-177800">
              <a:buFont typeface="Arial" charset="0"/>
              <a:buChar char="•"/>
            </a:pPr>
            <a:r>
              <a:rPr lang="en-US" altLang="en-US" dirty="0" smtClean="0"/>
              <a:t>Ingredient analysis</a:t>
            </a:r>
          </a:p>
          <a:p>
            <a:pPr marL="177800" lvl="1" indent="-177800">
              <a:buFont typeface="Arial" charset="0"/>
              <a:buChar char="•"/>
            </a:pPr>
            <a:r>
              <a:rPr lang="en-US" altLang="en-US" dirty="0" smtClean="0"/>
              <a:t>Product development</a:t>
            </a:r>
          </a:p>
          <a:p>
            <a:pPr marL="177800" lvl="1" indent="-177800">
              <a:buFont typeface="Arial" charset="0"/>
              <a:buChar char="•"/>
            </a:pPr>
            <a:r>
              <a:rPr lang="en-US" altLang="en-US" dirty="0" smtClean="0"/>
              <a:t>Process optimization</a:t>
            </a:r>
          </a:p>
          <a:p>
            <a:pPr marL="177800" lvl="1" indent="-177800">
              <a:buFont typeface="Arial" charset="0"/>
              <a:buChar char="•"/>
            </a:pPr>
            <a:r>
              <a:rPr lang="en-US" altLang="en-US" dirty="0" smtClean="0"/>
              <a:t>Final product Quality control</a:t>
            </a:r>
          </a:p>
          <a:p>
            <a:pPr marL="177800" lvl="1" indent="-177800">
              <a:buFont typeface="Arial" charset="0"/>
              <a:buChar char="•"/>
            </a:pPr>
            <a:r>
              <a:rPr lang="en-US" altLang="en-US" dirty="0" smtClean="0"/>
              <a:t>On line process optimization</a:t>
            </a:r>
          </a:p>
        </p:txBody>
      </p:sp>
      <p:grpSp>
        <p:nvGrpSpPr>
          <p:cNvPr id="4" name="Group 3"/>
          <p:cNvGrpSpPr/>
          <p:nvPr/>
        </p:nvGrpSpPr>
        <p:grpSpPr>
          <a:xfrm>
            <a:off x="-36512" y="1162844"/>
            <a:ext cx="4508500" cy="5106988"/>
            <a:chOff x="-19050" y="1463675"/>
            <a:chExt cx="4508500" cy="5106988"/>
          </a:xfrm>
        </p:grpSpPr>
        <p:pic>
          <p:nvPicPr>
            <p:cNvPr id="45061" name="Picture 5" descr="Buttercurls"/>
            <p:cNvPicPr>
              <a:picLocks noChangeAspect="1" noChangeArrowheads="1"/>
            </p:cNvPicPr>
            <p:nvPr/>
          </p:nvPicPr>
          <p:blipFill rotWithShape="1">
            <a:blip r:embed="rId3">
              <a:extLst>
                <a:ext uri="{28A0092B-C50C-407E-A947-70E740481C1C}">
                  <a14:useLocalDpi xmlns:a14="http://schemas.microsoft.com/office/drawing/2010/main" val="0"/>
                </a:ext>
              </a:extLst>
            </a:blip>
            <a:srcRect l="17954" r="6393"/>
            <a:stretch/>
          </p:blipFill>
          <p:spPr bwMode="auto">
            <a:xfrm>
              <a:off x="6349" y="1463675"/>
              <a:ext cx="4410076"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C:\Users\cger.PIAB\Desktop\Perten Instruments_Dairy flyer German_JPEG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335588"/>
              <a:ext cx="45085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C:\Users\cger.PIAB\Desktop\FA¦êRDIGA Spegling_OK\FN1700 Ref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005263"/>
            <a:ext cx="715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4" descr="U:\Marketing\Images\Products\IM\IM 8800\PSD-TIFF\IM8800v - med pluppar.jpg"/>
          <p:cNvPicPr>
            <a:picLocks noChangeAspect="1" noChangeArrowheads="1"/>
          </p:cNvPicPr>
          <p:nvPr/>
        </p:nvPicPr>
        <p:blipFill>
          <a:blip r:embed="rId4" cstate="print">
            <a:extLst>
              <a:ext uri="{28A0092B-C50C-407E-A947-70E740481C1C}">
                <a14:useLocalDpi xmlns:a14="http://schemas.microsoft.com/office/drawing/2010/main" val="0"/>
              </a:ext>
            </a:extLst>
          </a:blip>
          <a:srcRect l="6767" t="7704" r="6487" b="9460"/>
          <a:stretch>
            <a:fillRect/>
          </a:stretch>
        </p:blipFill>
        <p:spPr bwMode="auto">
          <a:xfrm>
            <a:off x="582613" y="4429125"/>
            <a:ext cx="1084262"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4" descr="C:\Users\cger.PIAB\Desktop\FA¦êRDIGA Spegling_OK\IM9500_Refle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7200" y="4202113"/>
            <a:ext cx="11652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U:\Marketing\Images\Products\DA 7250 SD\Instrument Jpeg\DA7250SD_Reflex right graph w butter.jpg"/>
          <p:cNvPicPr>
            <a:picLocks noChangeAspect="1" noChangeArrowheads="1"/>
          </p:cNvPicPr>
          <p:nvPr/>
        </p:nvPicPr>
        <p:blipFill>
          <a:blip r:embed="rId6">
            <a:extLst>
              <a:ext uri="{28A0092B-C50C-407E-A947-70E740481C1C}">
                <a14:useLocalDpi xmlns:a14="http://schemas.microsoft.com/office/drawing/2010/main" val="0"/>
              </a:ext>
            </a:extLst>
          </a:blip>
          <a:srcRect l="19177" t="6590" r="15128" b="10060"/>
          <a:stretch>
            <a:fillRect/>
          </a:stretch>
        </p:blipFill>
        <p:spPr bwMode="auto">
          <a:xfrm>
            <a:off x="1803400" y="3930650"/>
            <a:ext cx="11128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Grp="1" noChangeArrowheads="1"/>
          </p:cNvSpPr>
          <p:nvPr>
            <p:ph type="title"/>
          </p:nvPr>
        </p:nvSpPr>
        <p:spPr>
          <a:xfrm>
            <a:off x="539750" y="53975"/>
            <a:ext cx="8064500" cy="1143000"/>
          </a:xfrm>
        </p:spPr>
        <p:txBody>
          <a:bodyPr/>
          <a:lstStyle/>
          <a:p>
            <a:pPr eaLnBrk="1" hangingPunct="1"/>
            <a:r>
              <a:rPr lang="en-US" altLang="sv-SE" smtClean="0"/>
              <a:t>Instruments for different type of analysis</a:t>
            </a:r>
            <a:endParaRPr lang="en-US" altLang="sv-SE" sz="1600" i="1" smtClean="0"/>
          </a:p>
        </p:txBody>
      </p:sp>
      <p:sp>
        <p:nvSpPr>
          <p:cNvPr id="15364" name="Rectangle 3"/>
          <p:cNvSpPr>
            <a:spLocks noGrp="1" noChangeArrowheads="1"/>
          </p:cNvSpPr>
          <p:nvPr>
            <p:ph idx="1"/>
          </p:nvPr>
        </p:nvSpPr>
        <p:spPr>
          <a:xfrm>
            <a:off x="468313" y="1495425"/>
            <a:ext cx="3887787" cy="4484688"/>
          </a:xfrm>
          <a:ln w="19050">
            <a:solidFill>
              <a:schemeClr val="bg1">
                <a:lumMod val="95000"/>
              </a:schemeClr>
            </a:solidFill>
            <a:miter lim="800000"/>
            <a:headEnd/>
            <a:tailEnd/>
          </a:ln>
        </p:spPr>
        <p:txBody>
          <a:bodyPr/>
          <a:lstStyle/>
          <a:p>
            <a:pPr marL="0" indent="0" algn="ctr" eaLnBrk="1" hangingPunct="1">
              <a:buFontTx/>
              <a:buNone/>
              <a:defRPr/>
            </a:pPr>
            <a:r>
              <a:rPr lang="en-US" altLang="sv-SE" sz="1800" b="1" dirty="0" smtClean="0"/>
              <a:t>Compositional analysis</a:t>
            </a:r>
            <a:r>
              <a:rPr lang="en-US" altLang="sv-SE" sz="2000" dirty="0" smtClean="0"/>
              <a:t> </a:t>
            </a:r>
            <a:br>
              <a:rPr lang="en-US" altLang="sv-SE" sz="2000" dirty="0" smtClean="0"/>
            </a:br>
            <a:endParaRPr lang="en-US" altLang="sv-SE" sz="700" b="1" dirty="0" smtClean="0">
              <a:solidFill>
                <a:schemeClr val="bg2"/>
              </a:solidFill>
              <a:latin typeface="Arial" charset="0"/>
            </a:endParaRPr>
          </a:p>
          <a:p>
            <a:pPr marL="444500" lvl="1" indent="-265113" eaLnBrk="1" hangingPunct="1">
              <a:buClr>
                <a:schemeClr val="tx1"/>
              </a:buClr>
              <a:buFont typeface="Arial" charset="0"/>
              <a:buChar char="•"/>
              <a:defRPr/>
            </a:pPr>
            <a:r>
              <a:rPr lang="en-US" altLang="sv-SE" sz="1800" dirty="0" smtClean="0"/>
              <a:t>% analysis of constituents</a:t>
            </a:r>
          </a:p>
          <a:p>
            <a:pPr marL="444500" lvl="1" indent="-265113" eaLnBrk="1" hangingPunct="1">
              <a:buClr>
                <a:schemeClr val="tx1"/>
              </a:buClr>
              <a:buFont typeface="Arial" charset="0"/>
              <a:buChar char="•"/>
              <a:defRPr/>
            </a:pPr>
            <a:r>
              <a:rPr lang="en-US" altLang="sv-SE" sz="1800" dirty="0" smtClean="0"/>
              <a:t>Replace old tedious methods</a:t>
            </a:r>
          </a:p>
          <a:p>
            <a:pPr marL="444500" lvl="1" indent="-265113" eaLnBrk="1" hangingPunct="1">
              <a:buClr>
                <a:schemeClr val="tx1"/>
              </a:buClr>
              <a:buFont typeface="Arial" charset="0"/>
              <a:buChar char="•"/>
              <a:defRPr/>
            </a:pPr>
            <a:r>
              <a:rPr lang="en-US" altLang="sv-SE" sz="1800" dirty="0" smtClean="0"/>
              <a:t>Possible to use in lab and </a:t>
            </a:r>
            <a:br>
              <a:rPr lang="en-US" altLang="sv-SE" sz="1800" dirty="0" smtClean="0"/>
            </a:br>
            <a:r>
              <a:rPr lang="en-US" altLang="sv-SE" sz="1800" dirty="0" smtClean="0"/>
              <a:t>for on line process control</a:t>
            </a:r>
          </a:p>
          <a:p>
            <a:pPr marL="444500" lvl="1" indent="-265113" eaLnBrk="1" hangingPunct="1">
              <a:buClr>
                <a:schemeClr val="tx1"/>
              </a:buClr>
              <a:buFont typeface="Arial" charset="0"/>
              <a:buChar char="•"/>
              <a:defRPr/>
            </a:pPr>
            <a:r>
              <a:rPr lang="en-US" altLang="sv-SE" sz="1800" dirty="0" smtClean="0"/>
              <a:t>Strong growth </a:t>
            </a:r>
          </a:p>
        </p:txBody>
      </p:sp>
      <p:sp>
        <p:nvSpPr>
          <p:cNvPr id="15365" name="Rectangle 4"/>
          <p:cNvSpPr>
            <a:spLocks noGrp="1" noChangeArrowheads="1"/>
          </p:cNvSpPr>
          <p:nvPr>
            <p:ph sz="half" idx="4294967295"/>
          </p:nvPr>
        </p:nvSpPr>
        <p:spPr>
          <a:xfrm>
            <a:off x="4716463" y="1493838"/>
            <a:ext cx="3935412" cy="4486275"/>
          </a:xfrm>
          <a:ln w="19050">
            <a:solidFill>
              <a:schemeClr val="bg1">
                <a:lumMod val="95000"/>
              </a:schemeClr>
            </a:solidFill>
            <a:miter lim="800000"/>
            <a:headEnd/>
            <a:tailEnd/>
          </a:ln>
        </p:spPr>
        <p:txBody>
          <a:bodyPr/>
          <a:lstStyle/>
          <a:p>
            <a:pPr marL="0" indent="0" algn="ctr" eaLnBrk="1" hangingPunct="1">
              <a:buFontTx/>
              <a:buNone/>
              <a:defRPr/>
            </a:pPr>
            <a:r>
              <a:rPr lang="en-US" altLang="sv-SE" sz="1800" b="1" dirty="0" smtClean="0"/>
              <a:t>Functional analysis</a:t>
            </a:r>
            <a:r>
              <a:rPr lang="en-US" altLang="sv-SE" sz="2000" dirty="0" smtClean="0"/>
              <a:t> </a:t>
            </a:r>
            <a:br>
              <a:rPr lang="en-US" altLang="sv-SE" sz="2000" dirty="0" smtClean="0"/>
            </a:br>
            <a:r>
              <a:rPr lang="en-US" altLang="sv-SE" sz="700" b="1" dirty="0" smtClean="0">
                <a:solidFill>
                  <a:schemeClr val="bg2"/>
                </a:solidFill>
                <a:latin typeface="Arial" charset="0"/>
              </a:rPr>
              <a:t>Rheology</a:t>
            </a:r>
          </a:p>
          <a:p>
            <a:pPr marL="444500" lvl="1" indent="-265113" eaLnBrk="1" hangingPunct="1">
              <a:lnSpc>
                <a:spcPct val="110000"/>
              </a:lnSpc>
              <a:defRPr/>
            </a:pPr>
            <a:r>
              <a:rPr lang="en-US" altLang="sv-SE" sz="1800" dirty="0" smtClean="0"/>
              <a:t>Properties rather than constituents </a:t>
            </a:r>
          </a:p>
          <a:p>
            <a:pPr marL="444500" lvl="1" indent="-265113" eaLnBrk="1" hangingPunct="1">
              <a:lnSpc>
                <a:spcPct val="110000"/>
              </a:lnSpc>
              <a:defRPr/>
            </a:pPr>
            <a:r>
              <a:rPr lang="en-US" altLang="sv-SE" sz="1800" dirty="0" smtClean="0"/>
              <a:t>Used as de facto or official standard </a:t>
            </a:r>
          </a:p>
          <a:p>
            <a:pPr marL="444500" lvl="1" indent="-265113" eaLnBrk="1" hangingPunct="1">
              <a:lnSpc>
                <a:spcPct val="110000"/>
              </a:lnSpc>
              <a:defRPr/>
            </a:pPr>
            <a:r>
              <a:rPr lang="en-US" altLang="sv-SE" sz="1800" dirty="0" smtClean="0"/>
              <a:t>Used in Food product </a:t>
            </a:r>
            <a:r>
              <a:rPr lang="en-US" altLang="sv-SE" sz="1800" dirty="0"/>
              <a:t/>
            </a:r>
            <a:br>
              <a:rPr lang="en-US" altLang="sv-SE" sz="1800" dirty="0"/>
            </a:br>
            <a:r>
              <a:rPr lang="en-US" altLang="sv-SE" sz="1800" dirty="0" smtClean="0"/>
              <a:t>development &amp; research</a:t>
            </a:r>
          </a:p>
        </p:txBody>
      </p:sp>
      <p:sp>
        <p:nvSpPr>
          <p:cNvPr id="17417" name="Text Box 13"/>
          <p:cNvSpPr txBox="1">
            <a:spLocks noChangeArrowheads="1"/>
          </p:cNvSpPr>
          <p:nvPr/>
        </p:nvSpPr>
        <p:spPr bwMode="auto">
          <a:xfrm>
            <a:off x="3138488" y="5532438"/>
            <a:ext cx="881062"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600">
                <a:solidFill>
                  <a:srgbClr val="000000"/>
                </a:solidFill>
                <a:cs typeface="Arial" charset="0"/>
              </a:rPr>
              <a:t>IM 9500</a:t>
            </a:r>
          </a:p>
        </p:txBody>
      </p:sp>
      <p:sp>
        <p:nvSpPr>
          <p:cNvPr id="17418" name="Text Box 12"/>
          <p:cNvSpPr txBox="1">
            <a:spLocks noChangeArrowheads="1"/>
          </p:cNvSpPr>
          <p:nvPr/>
        </p:nvSpPr>
        <p:spPr bwMode="auto">
          <a:xfrm>
            <a:off x="1790700" y="5535613"/>
            <a:ext cx="1125538"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600">
                <a:solidFill>
                  <a:srgbClr val="000000"/>
                </a:solidFill>
                <a:cs typeface="Arial" charset="0"/>
              </a:rPr>
              <a:t>DA 7250SD</a:t>
            </a:r>
          </a:p>
        </p:txBody>
      </p:sp>
      <p:sp>
        <p:nvSpPr>
          <p:cNvPr id="17419" name="Text Box 11"/>
          <p:cNvSpPr txBox="1">
            <a:spLocks noChangeArrowheads="1"/>
          </p:cNvSpPr>
          <p:nvPr/>
        </p:nvSpPr>
        <p:spPr bwMode="auto">
          <a:xfrm>
            <a:off x="684213" y="5532438"/>
            <a:ext cx="881062"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600">
                <a:solidFill>
                  <a:srgbClr val="000000"/>
                </a:solidFill>
                <a:cs typeface="Arial" charset="0"/>
              </a:rPr>
              <a:t>IM 8800</a:t>
            </a:r>
          </a:p>
        </p:txBody>
      </p:sp>
      <p:pic>
        <p:nvPicPr>
          <p:cNvPr id="17420" name="Picture 12" descr="C:\Users\cger.PIAB\Desktop\FA¦êRDIGA Spegling_OK\BVM6630 refl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850" y="3789363"/>
            <a:ext cx="942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7" descr="C:\Users\cger.PIAB\Desktop\FA¦êRDIGA Spegling_OK\RVA4500 Refl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5850" y="4338638"/>
            <a:ext cx="9271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4"/>
          <p:cNvSpPr txBox="1">
            <a:spLocks noChangeArrowheads="1"/>
          </p:cNvSpPr>
          <p:nvPr/>
        </p:nvSpPr>
        <p:spPr bwMode="auto">
          <a:xfrm>
            <a:off x="5135563" y="5532438"/>
            <a:ext cx="8763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600">
                <a:solidFill>
                  <a:srgbClr val="000000"/>
                </a:solidFill>
                <a:cs typeface="Arial" charset="0"/>
              </a:rPr>
              <a:t>FN 1700</a:t>
            </a:r>
          </a:p>
        </p:txBody>
      </p:sp>
      <p:sp>
        <p:nvSpPr>
          <p:cNvPr id="17423" name="Text Box 15"/>
          <p:cNvSpPr txBox="1">
            <a:spLocks noChangeArrowheads="1"/>
          </p:cNvSpPr>
          <p:nvPr/>
        </p:nvSpPr>
        <p:spPr bwMode="auto">
          <a:xfrm>
            <a:off x="6205538" y="5532438"/>
            <a:ext cx="995362"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600">
                <a:solidFill>
                  <a:srgbClr val="000000"/>
                </a:solidFill>
                <a:cs typeface="Arial" charset="0"/>
              </a:rPr>
              <a:t>RVA 4500</a:t>
            </a:r>
          </a:p>
        </p:txBody>
      </p:sp>
      <p:sp>
        <p:nvSpPr>
          <p:cNvPr id="17424" name="Text Box 16"/>
          <p:cNvSpPr txBox="1">
            <a:spLocks noChangeArrowheads="1"/>
          </p:cNvSpPr>
          <p:nvPr/>
        </p:nvSpPr>
        <p:spPr bwMode="auto">
          <a:xfrm>
            <a:off x="7524750" y="5532438"/>
            <a:ext cx="598488"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600">
                <a:solidFill>
                  <a:srgbClr val="000000"/>
                </a:solidFill>
                <a:cs typeface="Arial" charset="0"/>
              </a:rPr>
              <a:t>BVM</a:t>
            </a:r>
          </a:p>
        </p:txBody>
      </p:sp>
    </p:spTree>
    <p:extLst>
      <p:ext uri="{BB962C8B-B14F-4D97-AF65-F5344CB8AC3E}">
        <p14:creationId xmlns:p14="http://schemas.microsoft.com/office/powerpoint/2010/main" val="2503790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10" descr="C:\Users\cger.PIAB\Desktop\FA¦êRDIGA Spegling_OK\AM5200 with refl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908300"/>
            <a:ext cx="1411287"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C:\Users\cger.PIAB\Desktop\DA7250_reflex_skarp without mirro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38" y="2565400"/>
            <a:ext cx="14605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1" descr="C:\Users\cger.PIAB\Desktop\FA¦êRDIGA Spegling_OK\DA7300_Ref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213100"/>
            <a:ext cx="10779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3" descr="C:\Users\cger.PIAB\Desktop\FA¦êRDIGA Spegling_OK\IM8600_spegl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1150" y="3187700"/>
            <a:ext cx="13668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4" descr="C:\Users\cger.PIAB\Desktop\FA¦êRDIGA Spegling_OK\IM9500_Reflex.jpg"/>
          <p:cNvPicPr>
            <a:picLocks noChangeAspect="1" noChangeArrowheads="1"/>
          </p:cNvPicPr>
          <p:nvPr/>
        </p:nvPicPr>
        <p:blipFill>
          <a:blip r:embed="rId6">
            <a:extLst>
              <a:ext uri="{28A0092B-C50C-407E-A947-70E740481C1C}">
                <a14:useLocalDpi xmlns:a14="http://schemas.microsoft.com/office/drawing/2010/main" val="0"/>
              </a:ext>
            </a:extLst>
          </a:blip>
          <a:srcRect l="5960" r="12643" b="5782"/>
          <a:stretch>
            <a:fillRect/>
          </a:stretch>
        </p:blipFill>
        <p:spPr bwMode="auto">
          <a:xfrm>
            <a:off x="1152525" y="2592388"/>
            <a:ext cx="1404938"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itle 1"/>
          <p:cNvSpPr>
            <a:spLocks noGrp="1"/>
          </p:cNvSpPr>
          <p:nvPr>
            <p:ph type="title"/>
          </p:nvPr>
        </p:nvSpPr>
        <p:spPr/>
        <p:txBody>
          <a:bodyPr/>
          <a:lstStyle/>
          <a:p>
            <a:pPr eaLnBrk="1" hangingPunct="1"/>
            <a:r>
              <a:rPr lang="sv-SE" altLang="en-US" smtClean="0"/>
              <a:t>Compositional analysis</a:t>
            </a:r>
            <a:endParaRPr lang="en-US" alt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10" descr="C:\Users\cger.PIAB\Desktop\FA¦êRDIGA Spegling_OK\AM5200 with refl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100" y="2817813"/>
            <a:ext cx="153352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7" descr="C:\Users\cger.PIAB\Desktop\DA7250_reflex_skarp without mirro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49500"/>
            <a:ext cx="14652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1" descr="C:\Users\cger.PIAB\Desktop\FA¦êRDIGA Spegling_OK\DA7300_Ref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3176588"/>
            <a:ext cx="135572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3" descr="C:\Users\cger.PIAB\Desktop\FA¦êRDIGA Spegling_OK\IM8600_spegl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525" y="3086100"/>
            <a:ext cx="15748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4" descr="C:\Users\cger.PIAB\Desktop\FA¦êRDIGA Spegling_OK\IM9500_Refl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688" y="2506663"/>
            <a:ext cx="174466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itle 1"/>
          <p:cNvSpPr>
            <a:spLocks noGrp="1"/>
          </p:cNvSpPr>
          <p:nvPr>
            <p:ph type="title"/>
          </p:nvPr>
        </p:nvSpPr>
        <p:spPr/>
        <p:txBody>
          <a:bodyPr/>
          <a:lstStyle/>
          <a:p>
            <a:pPr eaLnBrk="1" hangingPunct="1"/>
            <a:r>
              <a:rPr lang="sv-SE" altLang="en-US" smtClean="0"/>
              <a:t>Compositional analysis</a:t>
            </a:r>
            <a:endParaRPr lang="en-US" alt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27088" y="-26988"/>
            <a:ext cx="7200900" cy="1143001"/>
          </a:xfrm>
        </p:spPr>
        <p:txBody>
          <a:bodyPr/>
          <a:lstStyle/>
          <a:p>
            <a:pPr eaLnBrk="1" hangingPunct="1"/>
            <a:r>
              <a:rPr lang="en-US" altLang="en-US" smtClean="0"/>
              <a:t>A long history in NIR</a:t>
            </a:r>
          </a:p>
        </p:txBody>
      </p:sp>
      <p:sp>
        <p:nvSpPr>
          <p:cNvPr id="51203" name="Rectangle 3"/>
          <p:cNvSpPr>
            <a:spLocks noGrp="1" noChangeArrowheads="1"/>
          </p:cNvSpPr>
          <p:nvPr>
            <p:ph idx="1"/>
          </p:nvPr>
        </p:nvSpPr>
        <p:spPr>
          <a:xfrm>
            <a:off x="827088" y="1557338"/>
            <a:ext cx="5041900" cy="1008062"/>
          </a:xfrm>
        </p:spPr>
        <p:txBody>
          <a:bodyPr/>
          <a:lstStyle/>
          <a:p>
            <a:pPr eaLnBrk="1" hangingPunct="1">
              <a:lnSpc>
                <a:spcPct val="90000"/>
              </a:lnSpc>
            </a:pPr>
            <a:r>
              <a:rPr lang="en-US" altLang="en-US" smtClean="0"/>
              <a:t>In 1980 Perten Instruments </a:t>
            </a:r>
            <a:br>
              <a:rPr lang="en-US" altLang="en-US" smtClean="0"/>
            </a:br>
            <a:r>
              <a:rPr lang="en-US" altLang="en-US" smtClean="0"/>
              <a:t>developed its first NIR instrument.</a:t>
            </a:r>
          </a:p>
        </p:txBody>
      </p:sp>
      <p:sp>
        <p:nvSpPr>
          <p:cNvPr id="51204" name="Rectangle 20"/>
          <p:cNvSpPr>
            <a:spLocks noChangeArrowheads="1"/>
          </p:cNvSpPr>
          <p:nvPr/>
        </p:nvSpPr>
        <p:spPr bwMode="auto">
          <a:xfrm>
            <a:off x="8167688" y="4413250"/>
            <a:ext cx="431800" cy="2159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51205" name="Rectangle 21"/>
          <p:cNvSpPr>
            <a:spLocks noChangeArrowheads="1"/>
          </p:cNvSpPr>
          <p:nvPr/>
        </p:nvSpPr>
        <p:spPr bwMode="auto">
          <a:xfrm>
            <a:off x="5905500" y="3562350"/>
            <a:ext cx="423863" cy="2159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51206" name="Rectangle 22"/>
          <p:cNvSpPr>
            <a:spLocks noChangeArrowheads="1"/>
          </p:cNvSpPr>
          <p:nvPr/>
        </p:nvSpPr>
        <p:spPr bwMode="auto">
          <a:xfrm>
            <a:off x="5613400" y="5011738"/>
            <a:ext cx="431800" cy="1428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51207" name="Rectangle 23"/>
          <p:cNvSpPr>
            <a:spLocks noChangeArrowheads="1"/>
          </p:cNvSpPr>
          <p:nvPr/>
        </p:nvSpPr>
        <p:spPr bwMode="auto">
          <a:xfrm>
            <a:off x="8502650" y="4979988"/>
            <a:ext cx="431800" cy="2159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51208" name="Rectangle 24"/>
          <p:cNvSpPr>
            <a:spLocks noChangeArrowheads="1"/>
          </p:cNvSpPr>
          <p:nvPr/>
        </p:nvSpPr>
        <p:spPr bwMode="auto">
          <a:xfrm>
            <a:off x="7524750" y="4973638"/>
            <a:ext cx="431800" cy="2159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51209" name="Rectangle 25"/>
          <p:cNvSpPr>
            <a:spLocks noChangeArrowheads="1"/>
          </p:cNvSpPr>
          <p:nvPr/>
        </p:nvSpPr>
        <p:spPr bwMode="auto">
          <a:xfrm>
            <a:off x="6569075" y="4973638"/>
            <a:ext cx="431800" cy="2159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pic>
        <p:nvPicPr>
          <p:cNvPr id="51210" name="Picture 2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919163" y="2501900"/>
            <a:ext cx="4733925"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30" descr="IM86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8650" y="2501900"/>
            <a:ext cx="1420813" cy="118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9075" y="3858621"/>
            <a:ext cx="1598613" cy="241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title"/>
          </p:nvPr>
        </p:nvSpPr>
        <p:spPr>
          <a:xfrm>
            <a:off x="0" y="-17463"/>
            <a:ext cx="9144000" cy="1143001"/>
          </a:xfrm>
        </p:spPr>
        <p:txBody>
          <a:bodyPr/>
          <a:lstStyle/>
          <a:p>
            <a:pPr eaLnBrk="1" hangingPunct="1"/>
            <a:r>
              <a:rPr lang="en-US" altLang="en-US" smtClean="0"/>
              <a:t>DA 7250 NIR Analyzer</a:t>
            </a:r>
          </a:p>
        </p:txBody>
      </p:sp>
      <p:sp>
        <p:nvSpPr>
          <p:cNvPr id="52227" name="Rectangle 4"/>
          <p:cNvSpPr>
            <a:spLocks noGrp="1" noChangeArrowheads="1"/>
          </p:cNvSpPr>
          <p:nvPr>
            <p:ph type="body" sz="half" idx="1"/>
          </p:nvPr>
        </p:nvSpPr>
        <p:spPr>
          <a:xfrm>
            <a:off x="3492500" y="1543050"/>
            <a:ext cx="3925888" cy="3900488"/>
          </a:xfrm>
        </p:spPr>
        <p:txBody>
          <a:bodyPr/>
          <a:lstStyle/>
          <a:p>
            <a:pPr eaLnBrk="1" hangingPunct="1"/>
            <a:r>
              <a:rPr lang="en-US" altLang="en-US" smtClean="0"/>
              <a:t>6-second analysis</a:t>
            </a:r>
          </a:p>
          <a:p>
            <a:pPr eaLnBrk="1" hangingPunct="1"/>
            <a:r>
              <a:rPr lang="en-US" altLang="en-US" smtClean="0"/>
              <a:t>Grains, slurries, </a:t>
            </a:r>
            <a:br>
              <a:rPr lang="en-US" altLang="en-US" smtClean="0"/>
            </a:br>
            <a:r>
              <a:rPr lang="en-US" altLang="en-US" smtClean="0"/>
              <a:t>powders and more</a:t>
            </a:r>
          </a:p>
          <a:p>
            <a:pPr eaLnBrk="1" hangingPunct="1"/>
            <a:r>
              <a:rPr lang="en-US" altLang="en-US" smtClean="0"/>
              <a:t>No sample preparation</a:t>
            </a:r>
          </a:p>
          <a:p>
            <a:pPr eaLnBrk="1" hangingPunct="1"/>
            <a:r>
              <a:rPr lang="en-US" altLang="en-US" smtClean="0"/>
              <a:t>Highly accurate</a:t>
            </a:r>
          </a:p>
        </p:txBody>
      </p:sp>
      <p:pic>
        <p:nvPicPr>
          <p:cNvPr id="52228" name="Picture 5" descr="U:\Marketing\Working Documents\MC\Företagspresentation\Links\DA 7250.jpg"/>
          <p:cNvPicPr>
            <a:picLocks noChangeAspect="1" noChangeArrowheads="1"/>
          </p:cNvPicPr>
          <p:nvPr/>
        </p:nvPicPr>
        <p:blipFill>
          <a:blip r:embed="rId3">
            <a:extLst>
              <a:ext uri="{28A0092B-C50C-407E-A947-70E740481C1C}">
                <a14:useLocalDpi xmlns:a14="http://schemas.microsoft.com/office/drawing/2010/main" val="0"/>
              </a:ext>
            </a:extLst>
          </a:blip>
          <a:srcRect r="1909"/>
          <a:stretch>
            <a:fillRect/>
          </a:stretch>
        </p:blipFill>
        <p:spPr bwMode="auto">
          <a:xfrm>
            <a:off x="3568700" y="4652963"/>
            <a:ext cx="557530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U:\Marketing\Images\Products\DA 7250\Instrument only\DA7250_reflex_skarp - with mirror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25538"/>
            <a:ext cx="2795587"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Analytical solutions for Agri Food Industries</a:t>
            </a:r>
            <a:endParaRPr lang="en-US" dirty="0"/>
          </a:p>
        </p:txBody>
      </p:sp>
      <p:pic>
        <p:nvPicPr>
          <p:cNvPr id="4" name="Picture 3" descr="C:\Users\cger.PIAB\Desktop\New frontpage - mallar\Företagspresentationen + ppt\Företagspresenationen 3 juni\Grain, Flour, Food, Feed without text.jpg"/>
          <p:cNvPicPr>
            <a:picLocks noChangeAspect="1" noChangeArrowheads="1"/>
          </p:cNvPicPr>
          <p:nvPr/>
        </p:nvPicPr>
        <p:blipFill>
          <a:blip r:embed="rId2">
            <a:extLst>
              <a:ext uri="{28A0092B-C50C-407E-A947-70E740481C1C}">
                <a14:useLocalDpi xmlns:a14="http://schemas.microsoft.com/office/drawing/2010/main" val="0"/>
              </a:ext>
            </a:extLst>
          </a:blip>
          <a:srcRect l="1151" r="1437"/>
          <a:stretch>
            <a:fillRect/>
          </a:stretch>
        </p:blipFill>
        <p:spPr bwMode="auto">
          <a:xfrm>
            <a:off x="0" y="1772816"/>
            <a:ext cx="9144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idx="1"/>
          </p:nvPr>
        </p:nvSpPr>
        <p:spPr>
          <a:xfrm>
            <a:off x="755576" y="2204864"/>
            <a:ext cx="1291927" cy="505098"/>
          </a:xfrm>
        </p:spPr>
        <p:txBody>
          <a:bodyPr/>
          <a:lstStyle/>
          <a:p>
            <a:pPr algn="ctr" eaLnBrk="1" hangingPunct="1">
              <a:lnSpc>
                <a:spcPct val="90000"/>
              </a:lnSpc>
            </a:pPr>
            <a:r>
              <a:rPr lang="en-US" altLang="en-US" dirty="0" smtClean="0"/>
              <a:t>Grain</a:t>
            </a:r>
          </a:p>
          <a:p>
            <a:pPr eaLnBrk="1" hangingPunct="1">
              <a:lnSpc>
                <a:spcPct val="90000"/>
              </a:lnSpc>
            </a:pPr>
            <a:endParaRPr lang="en-US" altLang="en-US" sz="2300" dirty="0" smtClean="0"/>
          </a:p>
        </p:txBody>
      </p:sp>
      <p:sp>
        <p:nvSpPr>
          <p:cNvPr id="11" name="Rectangle 3"/>
          <p:cNvSpPr txBox="1">
            <a:spLocks noChangeArrowheads="1"/>
          </p:cNvSpPr>
          <p:nvPr/>
        </p:nvSpPr>
        <p:spPr bwMode="auto">
          <a:xfrm>
            <a:off x="2843808" y="2204864"/>
            <a:ext cx="1291927" cy="50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a:solidFill>
                  <a:schemeClr val="tx1"/>
                </a:solidFill>
                <a:latin typeface="+mn-lt"/>
              </a:defRPr>
            </a:lvl2pPr>
            <a:lvl3pPr marL="628650" indent="-182563" algn="l" rtl="0" eaLnBrk="1" fontAlgn="base" hangingPunct="1">
              <a:spcBef>
                <a:spcPct val="20000"/>
              </a:spcBef>
              <a:spcAft>
                <a:spcPct val="0"/>
              </a:spcAft>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Font typeface="Arial" panose="020B0604020202020204" pitchFamily="34" charset="0"/>
              <a:buChar char="•"/>
              <a:defRPr sz="1200">
                <a:solidFill>
                  <a:schemeClr val="tx1"/>
                </a:solidFill>
                <a:latin typeface="+mn-lt"/>
              </a:defRPr>
            </a:lvl4pPr>
            <a:lvl5pPr marL="2057400" indent="-2286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algn="ctr">
              <a:lnSpc>
                <a:spcPct val="90000"/>
              </a:lnSpc>
            </a:pPr>
            <a:r>
              <a:rPr lang="en-US" altLang="en-US" kern="0" dirty="0" smtClean="0"/>
              <a:t>Flour</a:t>
            </a:r>
          </a:p>
          <a:p>
            <a:pPr>
              <a:lnSpc>
                <a:spcPct val="90000"/>
              </a:lnSpc>
            </a:pPr>
            <a:endParaRPr lang="en-US" altLang="en-US" sz="2300" kern="0" dirty="0" smtClean="0"/>
          </a:p>
        </p:txBody>
      </p:sp>
      <p:sp>
        <p:nvSpPr>
          <p:cNvPr id="12" name="Rectangle 3"/>
          <p:cNvSpPr txBox="1">
            <a:spLocks noChangeArrowheads="1"/>
          </p:cNvSpPr>
          <p:nvPr/>
        </p:nvSpPr>
        <p:spPr bwMode="auto">
          <a:xfrm>
            <a:off x="4932040" y="2214786"/>
            <a:ext cx="1291927" cy="50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a:solidFill>
                  <a:schemeClr val="tx1"/>
                </a:solidFill>
                <a:latin typeface="+mn-lt"/>
              </a:defRPr>
            </a:lvl2pPr>
            <a:lvl3pPr marL="628650" indent="-182563" algn="l" rtl="0" eaLnBrk="1" fontAlgn="base" hangingPunct="1">
              <a:spcBef>
                <a:spcPct val="20000"/>
              </a:spcBef>
              <a:spcAft>
                <a:spcPct val="0"/>
              </a:spcAft>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Font typeface="Arial" panose="020B0604020202020204" pitchFamily="34" charset="0"/>
              <a:buChar char="•"/>
              <a:defRPr sz="1200">
                <a:solidFill>
                  <a:schemeClr val="tx1"/>
                </a:solidFill>
                <a:latin typeface="+mn-lt"/>
              </a:defRPr>
            </a:lvl4pPr>
            <a:lvl5pPr marL="2057400" indent="-2286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algn="ctr">
              <a:lnSpc>
                <a:spcPct val="90000"/>
              </a:lnSpc>
            </a:pPr>
            <a:r>
              <a:rPr lang="en-US" altLang="en-US" kern="0" dirty="0" smtClean="0"/>
              <a:t>Food</a:t>
            </a:r>
          </a:p>
          <a:p>
            <a:pPr>
              <a:lnSpc>
                <a:spcPct val="90000"/>
              </a:lnSpc>
            </a:pPr>
            <a:endParaRPr lang="en-US" altLang="en-US" sz="2300" kern="0" dirty="0" smtClean="0"/>
          </a:p>
        </p:txBody>
      </p:sp>
      <p:sp>
        <p:nvSpPr>
          <p:cNvPr id="13" name="Rectangle 3"/>
          <p:cNvSpPr txBox="1">
            <a:spLocks noChangeArrowheads="1"/>
          </p:cNvSpPr>
          <p:nvPr/>
        </p:nvSpPr>
        <p:spPr bwMode="auto">
          <a:xfrm>
            <a:off x="7020272" y="2215183"/>
            <a:ext cx="1291927" cy="50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a:solidFill>
                  <a:schemeClr val="tx1"/>
                </a:solidFill>
                <a:latin typeface="+mn-lt"/>
              </a:defRPr>
            </a:lvl2pPr>
            <a:lvl3pPr marL="628650" indent="-182563" algn="l" rtl="0" eaLnBrk="1" fontAlgn="base" hangingPunct="1">
              <a:spcBef>
                <a:spcPct val="20000"/>
              </a:spcBef>
              <a:spcAft>
                <a:spcPct val="0"/>
              </a:spcAft>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Font typeface="Arial" panose="020B0604020202020204" pitchFamily="34" charset="0"/>
              <a:buChar char="•"/>
              <a:defRPr sz="1200">
                <a:solidFill>
                  <a:schemeClr val="tx1"/>
                </a:solidFill>
                <a:latin typeface="+mn-lt"/>
              </a:defRPr>
            </a:lvl4pPr>
            <a:lvl5pPr marL="2057400" indent="-2286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algn="ctr">
              <a:lnSpc>
                <a:spcPct val="90000"/>
              </a:lnSpc>
            </a:pPr>
            <a:r>
              <a:rPr lang="en-US" altLang="en-US" kern="0" dirty="0" smtClean="0"/>
              <a:t>Feed</a:t>
            </a:r>
          </a:p>
          <a:p>
            <a:pPr>
              <a:lnSpc>
                <a:spcPct val="90000"/>
              </a:lnSpc>
            </a:pPr>
            <a:endParaRPr lang="en-US" altLang="en-US" sz="2300" kern="0" dirty="0" smtClean="0"/>
          </a:p>
        </p:txBody>
      </p:sp>
    </p:spTree>
    <p:extLst>
      <p:ext uri="{BB962C8B-B14F-4D97-AF65-F5344CB8AC3E}">
        <p14:creationId xmlns:p14="http://schemas.microsoft.com/office/powerpoint/2010/main" val="220570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ICT0139"/>
          <p:cNvPicPr>
            <a:picLocks noChangeAspect="1" noChangeArrowheads="1"/>
          </p:cNvPicPr>
          <p:nvPr/>
        </p:nvPicPr>
        <p:blipFill>
          <a:blip r:embed="rId3">
            <a:extLst>
              <a:ext uri="{28A0092B-C50C-407E-A947-70E740481C1C}">
                <a14:useLocalDpi xmlns:a14="http://schemas.microsoft.com/office/drawing/2010/main" val="0"/>
              </a:ext>
            </a:extLst>
          </a:blip>
          <a:srcRect l="20279" t="38875" r="21074" b="5330"/>
          <a:stretch>
            <a:fillRect/>
          </a:stretch>
        </p:blipFill>
        <p:spPr bwMode="auto">
          <a:xfrm>
            <a:off x="9467850" y="2276475"/>
            <a:ext cx="18732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pPr eaLnBrk="1" hangingPunct="1"/>
            <a:r>
              <a:rPr lang="en-US" altLang="en-US" smtClean="0"/>
              <a:t>NIR – Applications in Process Industries</a:t>
            </a:r>
          </a:p>
        </p:txBody>
      </p:sp>
      <p:sp>
        <p:nvSpPr>
          <p:cNvPr id="53252" name="Content Placeholder 1"/>
          <p:cNvSpPr>
            <a:spLocks noGrp="1"/>
          </p:cNvSpPr>
          <p:nvPr>
            <p:ph idx="1"/>
          </p:nvPr>
        </p:nvSpPr>
        <p:spPr>
          <a:xfrm>
            <a:off x="1908175" y="1412875"/>
            <a:ext cx="3959225" cy="2103438"/>
          </a:xfrm>
        </p:spPr>
        <p:txBody>
          <a:bodyPr/>
          <a:lstStyle/>
          <a:p>
            <a:pPr eaLnBrk="1" hangingPunct="1">
              <a:lnSpc>
                <a:spcPct val="90000"/>
              </a:lnSpc>
            </a:pPr>
            <a:r>
              <a:rPr lang="en-GB" altLang="en-US" smtClean="0"/>
              <a:t>Until now majority of on line analyzers are filter based. Our new offer includes on line measurement using diode array technology.</a:t>
            </a:r>
            <a:endParaRPr lang="en-US" altLang="en-US" smtClean="0"/>
          </a:p>
        </p:txBody>
      </p:sp>
      <p:sp>
        <p:nvSpPr>
          <p:cNvPr id="53253" name="Rectangle 4"/>
          <p:cNvSpPr>
            <a:spLocks noChangeArrowheads="1"/>
          </p:cNvSpPr>
          <p:nvPr/>
        </p:nvSpPr>
        <p:spPr bwMode="auto">
          <a:xfrm>
            <a:off x="1619250" y="1052513"/>
            <a:ext cx="7239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sv-SE" altLang="en-US" sz="3400" b="1">
              <a:solidFill>
                <a:schemeClr val="bg1"/>
              </a:solidFill>
              <a:latin typeface="Arial" charset="0"/>
            </a:endParaRPr>
          </a:p>
        </p:txBody>
      </p:sp>
      <p:sp>
        <p:nvSpPr>
          <p:cNvPr id="53254" name="AutoShape 6"/>
          <p:cNvSpPr>
            <a:spLocks noChangeArrowheads="1"/>
          </p:cNvSpPr>
          <p:nvPr/>
        </p:nvSpPr>
        <p:spPr bwMode="auto">
          <a:xfrm>
            <a:off x="10115550" y="3213100"/>
            <a:ext cx="865188" cy="647700"/>
          </a:xfrm>
          <a:prstGeom prst="roundRect">
            <a:avLst>
              <a:gd name="adj" fmla="val 16667"/>
            </a:avLst>
          </a:prstGeom>
          <a:noFill/>
          <a:ln w="2540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pic>
        <p:nvPicPr>
          <p:cNvPr id="53255" name="Picture 7" descr="Online 200703 nr 2"/>
          <p:cNvPicPr>
            <a:picLocks noChangeAspect="1" noChangeArrowheads="1"/>
          </p:cNvPicPr>
          <p:nvPr/>
        </p:nvPicPr>
        <p:blipFill>
          <a:blip r:embed="rId4">
            <a:extLst>
              <a:ext uri="{28A0092B-C50C-407E-A947-70E740481C1C}">
                <a14:useLocalDpi xmlns:a14="http://schemas.microsoft.com/office/drawing/2010/main" val="0"/>
              </a:ext>
            </a:extLst>
          </a:blip>
          <a:srcRect l="7297" t="7269" r="16319"/>
          <a:stretch>
            <a:fillRect/>
          </a:stretch>
        </p:blipFill>
        <p:spPr bwMode="auto">
          <a:xfrm>
            <a:off x="11483975" y="2276475"/>
            <a:ext cx="2590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1" descr="C:\Users\cger.PIAB\Desktop\FA¦êRDIGA Spegling_OK\DA7300_Reflex.jpg"/>
          <p:cNvPicPr>
            <a:picLocks noChangeAspect="1" noChangeArrowheads="1"/>
          </p:cNvPicPr>
          <p:nvPr/>
        </p:nvPicPr>
        <p:blipFill>
          <a:blip r:embed="rId5">
            <a:extLst>
              <a:ext uri="{28A0092B-C50C-407E-A947-70E740481C1C}">
                <a14:useLocalDpi xmlns:a14="http://schemas.microsoft.com/office/drawing/2010/main" val="0"/>
              </a:ext>
            </a:extLst>
          </a:blip>
          <a:srcRect r="21747"/>
          <a:stretch>
            <a:fillRect/>
          </a:stretch>
        </p:blipFill>
        <p:spPr bwMode="auto">
          <a:xfrm>
            <a:off x="5926138" y="1196975"/>
            <a:ext cx="3217862"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C:\Users\cger.PIAB\Desktop\Perten Instruments_Dairy flyer German_JPEG4.jpg"/>
          <p:cNvPicPr>
            <a:picLocks noChangeAspect="1" noChangeArrowheads="1"/>
          </p:cNvPicPr>
          <p:nvPr/>
        </p:nvPicPr>
        <p:blipFill>
          <a:blip r:embed="rId6">
            <a:extLst>
              <a:ext uri="{28A0092B-C50C-407E-A947-70E740481C1C}">
                <a14:useLocalDpi xmlns:a14="http://schemas.microsoft.com/office/drawing/2010/main" val="0"/>
              </a:ext>
            </a:extLst>
          </a:blip>
          <a:srcRect l="33926"/>
          <a:stretch>
            <a:fillRect/>
          </a:stretch>
        </p:blipFill>
        <p:spPr bwMode="auto">
          <a:xfrm>
            <a:off x="0" y="4567238"/>
            <a:ext cx="37322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9" descr="C:\Users\cger.PIAB\Desktop\Perten Instruments_Dairy flyer German_JPEG3 - Cop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341438"/>
            <a:ext cx="13303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2" descr="U:\Marketing\Brochures\Products\DA 72xx\DA 7250\DA 7250 brochure 6p EN\Links\SP_A0133.jpg"/>
          <p:cNvPicPr>
            <a:picLocks noChangeAspect="1" noChangeArrowheads="1"/>
          </p:cNvPicPr>
          <p:nvPr/>
        </p:nvPicPr>
        <p:blipFill>
          <a:blip r:embed="rId8">
            <a:extLst>
              <a:ext uri="{28A0092B-C50C-407E-A947-70E740481C1C}">
                <a14:useLocalDpi xmlns:a14="http://schemas.microsoft.com/office/drawing/2010/main" val="0"/>
              </a:ext>
            </a:extLst>
          </a:blip>
          <a:srcRect l="58949" t="50589" r="11761" b="17633"/>
          <a:stretch>
            <a:fillRect/>
          </a:stretch>
        </p:blipFill>
        <p:spPr bwMode="auto">
          <a:xfrm>
            <a:off x="3732213" y="4605338"/>
            <a:ext cx="17907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sv-SE" altLang="en-US" smtClean="0"/>
              <a:t>Inframatic 9500</a:t>
            </a:r>
            <a:endParaRPr lang="en-US" altLang="en-US" smtClean="0"/>
          </a:p>
        </p:txBody>
      </p:sp>
      <p:sp>
        <p:nvSpPr>
          <p:cNvPr id="59397" name="Rectangle 3"/>
          <p:cNvSpPr>
            <a:spLocks noGrp="1" noChangeArrowheads="1"/>
          </p:cNvSpPr>
          <p:nvPr>
            <p:ph idx="1"/>
          </p:nvPr>
        </p:nvSpPr>
        <p:spPr>
          <a:xfrm>
            <a:off x="4572000" y="2060575"/>
            <a:ext cx="4679950" cy="4525963"/>
          </a:xfrm>
        </p:spPr>
        <p:txBody>
          <a:bodyPr/>
          <a:lstStyle/>
          <a:p>
            <a:pPr eaLnBrk="1" hangingPunct="1">
              <a:lnSpc>
                <a:spcPct val="90000"/>
              </a:lnSpc>
            </a:pPr>
            <a:r>
              <a:rPr lang="en-US" altLang="en-US" sz="1800" b="1" smtClean="0"/>
              <a:t>Grain</a:t>
            </a:r>
          </a:p>
          <a:p>
            <a:pPr marL="444500" lvl="1" indent="-265113" eaLnBrk="1" hangingPunct="1">
              <a:lnSpc>
                <a:spcPct val="90000"/>
              </a:lnSpc>
              <a:buFont typeface="Arial" charset="0"/>
              <a:buChar char="•"/>
            </a:pPr>
            <a:r>
              <a:rPr lang="en-US" altLang="en-US" smtClean="0"/>
              <a:t>Sorting grain according </a:t>
            </a:r>
            <a:br>
              <a:rPr lang="en-US" altLang="en-US" smtClean="0"/>
            </a:br>
            <a:r>
              <a:rPr lang="en-US" altLang="en-US" smtClean="0"/>
              <a:t>to quality</a:t>
            </a:r>
          </a:p>
          <a:p>
            <a:pPr marL="444500" lvl="1" indent="-265113" eaLnBrk="1" hangingPunct="1">
              <a:lnSpc>
                <a:spcPct val="90000"/>
              </a:lnSpc>
              <a:buFont typeface="Arial" charset="0"/>
              <a:buChar char="•"/>
            </a:pPr>
            <a:r>
              <a:rPr lang="en-US" altLang="en-US" smtClean="0"/>
              <a:t>Moisture, protein, wet gluten, Zeleny, </a:t>
            </a:r>
            <a:br>
              <a:rPr lang="en-US" altLang="en-US" smtClean="0"/>
            </a:br>
            <a:r>
              <a:rPr lang="en-US" altLang="en-US" smtClean="0"/>
              <a:t>optional hectolitre weight / test weight</a:t>
            </a:r>
          </a:p>
          <a:p>
            <a:pPr marL="444500" lvl="1" indent="-265113" eaLnBrk="1" hangingPunct="1">
              <a:lnSpc>
                <a:spcPct val="90000"/>
              </a:lnSpc>
              <a:buFont typeface="Arial" charset="0"/>
              <a:buChar char="•"/>
            </a:pPr>
            <a:r>
              <a:rPr lang="en-US" altLang="en-US" smtClean="0"/>
              <a:t>Payment analysis</a:t>
            </a:r>
          </a:p>
          <a:p>
            <a:pPr eaLnBrk="1" hangingPunct="1">
              <a:lnSpc>
                <a:spcPct val="90000"/>
              </a:lnSpc>
            </a:pPr>
            <a:endParaRPr lang="en-US" altLang="en-US" sz="1800" b="1" smtClean="0"/>
          </a:p>
          <a:p>
            <a:pPr eaLnBrk="1" hangingPunct="1">
              <a:lnSpc>
                <a:spcPct val="90000"/>
              </a:lnSpc>
            </a:pPr>
            <a:r>
              <a:rPr lang="en-US" altLang="en-US" sz="1800" b="1" smtClean="0"/>
              <a:t>Flour – with optional flour module</a:t>
            </a:r>
          </a:p>
          <a:p>
            <a:pPr marL="444500" lvl="1" indent="-265113" eaLnBrk="1" hangingPunct="1">
              <a:lnSpc>
                <a:spcPct val="90000"/>
              </a:lnSpc>
              <a:buFont typeface="Arial" charset="0"/>
              <a:buChar char="•"/>
            </a:pPr>
            <a:r>
              <a:rPr lang="en-US" altLang="en-US" smtClean="0"/>
              <a:t>Quality control during milling &amp; finished flour specification</a:t>
            </a:r>
          </a:p>
          <a:p>
            <a:pPr marL="444500" lvl="1" indent="-265113" eaLnBrk="1" hangingPunct="1">
              <a:lnSpc>
                <a:spcPct val="90000"/>
              </a:lnSpc>
              <a:buFont typeface="Arial" charset="0"/>
              <a:buChar char="•"/>
            </a:pPr>
            <a:r>
              <a:rPr lang="en-US" altLang="en-US" smtClean="0"/>
              <a:t>Moisture, protein, ash, wet gluten, Zeleny, flour whiteness L*</a:t>
            </a:r>
          </a:p>
          <a:p>
            <a:pPr eaLnBrk="1" hangingPunct="1"/>
            <a:endParaRPr lang="en-US" altLang="sv-SE" smtClean="0"/>
          </a:p>
        </p:txBody>
      </p:sp>
      <p:pic>
        <p:nvPicPr>
          <p:cNvPr id="59395" name="Picture 5" descr="C:\Users\cger.PIAB\Desktop\FA¦êRDIGA Spegling_OK\IM9500_Reflex.jpg"/>
          <p:cNvPicPr>
            <a:picLocks noChangeAspect="1" noChangeArrowheads="1"/>
          </p:cNvPicPr>
          <p:nvPr/>
        </p:nvPicPr>
        <p:blipFill>
          <a:blip r:embed="rId2">
            <a:extLst>
              <a:ext uri="{28A0092B-C50C-407E-A947-70E740481C1C}">
                <a14:useLocalDpi xmlns:a14="http://schemas.microsoft.com/office/drawing/2010/main" val="0"/>
              </a:ext>
            </a:extLst>
          </a:blip>
          <a:srcRect l="19221" r="13229" b="34645"/>
          <a:stretch>
            <a:fillRect/>
          </a:stretch>
        </p:blipFill>
        <p:spPr bwMode="auto">
          <a:xfrm>
            <a:off x="0" y="1423988"/>
            <a:ext cx="4445000"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2" descr="U:\Marketing\Brochures\GM\GM Application &amp; Method\GM Method EN\Links\Wheat_GI_iS16280793.jpg"/>
          <p:cNvPicPr>
            <a:picLocks noChangeAspect="1" noChangeArrowheads="1"/>
          </p:cNvPicPr>
          <p:nvPr/>
        </p:nvPicPr>
        <p:blipFill>
          <a:blip r:embed="rId3">
            <a:extLst>
              <a:ext uri="{28A0092B-C50C-407E-A947-70E740481C1C}">
                <a14:useLocalDpi xmlns:a14="http://schemas.microsoft.com/office/drawing/2010/main" val="0"/>
              </a:ext>
            </a:extLst>
          </a:blip>
          <a:srcRect l="12212" t="22069" r="20987" b="29382"/>
          <a:stretch>
            <a:fillRect/>
          </a:stretch>
        </p:blipFill>
        <p:spPr bwMode="auto">
          <a:xfrm>
            <a:off x="5688013" y="0"/>
            <a:ext cx="3455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U:\Marketing\Brochures\GM\GM Application &amp; Method\GM Method EN\Links\Wheat_GI_iS16280793.jpg"/>
          <p:cNvPicPr>
            <a:picLocks noChangeAspect="1" noChangeArrowheads="1"/>
          </p:cNvPicPr>
          <p:nvPr/>
        </p:nvPicPr>
        <p:blipFill>
          <a:blip r:embed="rId2">
            <a:extLst>
              <a:ext uri="{28A0092B-C50C-407E-A947-70E740481C1C}">
                <a14:useLocalDpi xmlns:a14="http://schemas.microsoft.com/office/drawing/2010/main" val="0"/>
              </a:ext>
            </a:extLst>
          </a:blip>
          <a:srcRect l="12212" t="14992" r="28183"/>
          <a:stretch>
            <a:fillRect/>
          </a:stretch>
        </p:blipFill>
        <p:spPr bwMode="auto">
          <a:xfrm>
            <a:off x="6061075" y="0"/>
            <a:ext cx="308292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3656013"/>
            <a:ext cx="2454275"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63" y="4205288"/>
            <a:ext cx="25273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8150" y="4519613"/>
            <a:ext cx="2452688"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txBox="1">
            <a:spLocks noChangeArrowheads="1"/>
          </p:cNvSpPr>
          <p:nvPr/>
        </p:nvSpPr>
        <p:spPr bwMode="auto">
          <a:xfrm>
            <a:off x="838200" y="5240338"/>
            <a:ext cx="1295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sz="1600">
                <a:solidFill>
                  <a:schemeClr val="tx1"/>
                </a:solidFill>
                <a:latin typeface="+mn-lt"/>
              </a:defRPr>
            </a:lvl3pPr>
            <a:lvl4pPr marL="1600200" indent="-228600" algn="l" rtl="0" eaLnBrk="0" fontAlgn="base" hangingPunct="0">
              <a:spcBef>
                <a:spcPct val="20000"/>
              </a:spcBef>
              <a:spcAft>
                <a:spcPct val="0"/>
              </a:spcAft>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eaLnBrk="1" hangingPunct="1">
              <a:buFont typeface="Arial" charset="0"/>
              <a:buNone/>
              <a:defRPr/>
            </a:pPr>
            <a:r>
              <a:rPr lang="sv-SE" altLang="en-US" sz="1600" b="1" kern="0" dirty="0" smtClean="0"/>
              <a:t>1. </a:t>
            </a:r>
            <a:r>
              <a:rPr lang="sv-SE" altLang="en-US" sz="1600" kern="0" dirty="0" smtClean="0"/>
              <a:t>Select</a:t>
            </a:r>
            <a:endParaRPr lang="en-GB" altLang="en-US" sz="1600" kern="0" dirty="0" smtClean="0"/>
          </a:p>
          <a:p>
            <a:pPr eaLnBrk="1" hangingPunct="1">
              <a:defRPr/>
            </a:pPr>
            <a:endParaRPr lang="en-GB" altLang="en-US" sz="1800" kern="0" dirty="0" smtClean="0"/>
          </a:p>
        </p:txBody>
      </p:sp>
      <p:sp>
        <p:nvSpPr>
          <p:cNvPr id="10" name="Rectangle 3"/>
          <p:cNvSpPr txBox="1">
            <a:spLocks noChangeArrowheads="1"/>
          </p:cNvSpPr>
          <p:nvPr/>
        </p:nvSpPr>
        <p:spPr bwMode="auto">
          <a:xfrm>
            <a:off x="3070225" y="5816600"/>
            <a:ext cx="1295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sz="1600">
                <a:solidFill>
                  <a:schemeClr val="tx1"/>
                </a:solidFill>
                <a:latin typeface="+mn-lt"/>
              </a:defRPr>
            </a:lvl3pPr>
            <a:lvl4pPr marL="1600200" indent="-228600" algn="l" rtl="0" eaLnBrk="0" fontAlgn="base" hangingPunct="0">
              <a:spcBef>
                <a:spcPct val="20000"/>
              </a:spcBef>
              <a:spcAft>
                <a:spcPct val="0"/>
              </a:spcAft>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eaLnBrk="1" hangingPunct="1">
              <a:buFont typeface="Arial" charset="0"/>
              <a:buNone/>
              <a:defRPr/>
            </a:pPr>
            <a:r>
              <a:rPr lang="sv-SE" altLang="en-US" sz="1600" b="1" kern="0" dirty="0" smtClean="0"/>
              <a:t>2. </a:t>
            </a:r>
            <a:r>
              <a:rPr lang="sv-SE" altLang="en-US" sz="1600" kern="0" dirty="0" smtClean="0"/>
              <a:t>Pour</a:t>
            </a:r>
            <a:endParaRPr lang="en-GB" altLang="en-US" sz="1600" kern="0" dirty="0" smtClean="0"/>
          </a:p>
          <a:p>
            <a:pPr eaLnBrk="1" hangingPunct="1">
              <a:defRPr/>
            </a:pPr>
            <a:endParaRPr lang="en-GB" altLang="en-US" sz="1800" kern="0" dirty="0" smtClean="0"/>
          </a:p>
        </p:txBody>
      </p:sp>
      <p:sp>
        <p:nvSpPr>
          <p:cNvPr id="11" name="Rectangle 3"/>
          <p:cNvSpPr txBox="1">
            <a:spLocks noChangeArrowheads="1"/>
          </p:cNvSpPr>
          <p:nvPr/>
        </p:nvSpPr>
        <p:spPr bwMode="auto">
          <a:xfrm>
            <a:off x="5446713" y="6103938"/>
            <a:ext cx="1295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sz="1600">
                <a:solidFill>
                  <a:schemeClr val="tx1"/>
                </a:solidFill>
                <a:latin typeface="+mn-lt"/>
              </a:defRPr>
            </a:lvl3pPr>
            <a:lvl4pPr marL="1600200" indent="-228600" algn="l" rtl="0" eaLnBrk="0" fontAlgn="base" hangingPunct="0">
              <a:spcBef>
                <a:spcPct val="20000"/>
              </a:spcBef>
              <a:spcAft>
                <a:spcPct val="0"/>
              </a:spcAft>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eaLnBrk="1" hangingPunct="1">
              <a:buFont typeface="Arial" charset="0"/>
              <a:buNone/>
              <a:defRPr/>
            </a:pPr>
            <a:r>
              <a:rPr lang="sv-SE" altLang="en-US" sz="1600" b="1" kern="0" dirty="0" smtClean="0"/>
              <a:t>3. </a:t>
            </a:r>
            <a:r>
              <a:rPr lang="sv-SE" altLang="en-US" sz="1600" kern="0" dirty="0" smtClean="0"/>
              <a:t>Remove</a:t>
            </a:r>
            <a:endParaRPr lang="en-GB" altLang="en-US" sz="1600" kern="0" dirty="0" smtClean="0"/>
          </a:p>
          <a:p>
            <a:pPr eaLnBrk="1" hangingPunct="1">
              <a:defRPr/>
            </a:pPr>
            <a:endParaRPr lang="en-GB" altLang="en-US" sz="1800" kern="0" dirty="0" smtClean="0"/>
          </a:p>
        </p:txBody>
      </p:sp>
      <p:sp>
        <p:nvSpPr>
          <p:cNvPr id="60426" name="Title 1"/>
          <p:cNvSpPr>
            <a:spLocks noGrp="1"/>
          </p:cNvSpPr>
          <p:nvPr>
            <p:ph type="title"/>
          </p:nvPr>
        </p:nvSpPr>
        <p:spPr>
          <a:xfrm>
            <a:off x="539750" y="198438"/>
            <a:ext cx="8064500" cy="1143000"/>
          </a:xfrm>
        </p:spPr>
        <p:txBody>
          <a:bodyPr/>
          <a:lstStyle/>
          <a:p>
            <a:pPr eaLnBrk="1" hangingPunct="1"/>
            <a:r>
              <a:rPr lang="en-US" altLang="sv-SE" smtClean="0"/>
              <a:t>Grain Analysis </a:t>
            </a:r>
            <a:br>
              <a:rPr lang="en-US" altLang="sv-SE" smtClean="0"/>
            </a:br>
            <a:r>
              <a:rPr lang="en-US" altLang="sv-SE" smtClean="0"/>
              <a:t>– Designed for Users</a:t>
            </a:r>
          </a:p>
        </p:txBody>
      </p:sp>
      <p:sp>
        <p:nvSpPr>
          <p:cNvPr id="13" name="Rectangle 3"/>
          <p:cNvSpPr>
            <a:spLocks noGrp="1" noChangeArrowheads="1"/>
          </p:cNvSpPr>
          <p:nvPr>
            <p:ph idx="1"/>
          </p:nvPr>
        </p:nvSpPr>
        <p:spPr>
          <a:xfrm>
            <a:off x="468313" y="1412875"/>
            <a:ext cx="5327650" cy="2376488"/>
          </a:xfrm>
        </p:spPr>
        <p:txBody>
          <a:bodyPr/>
          <a:lstStyle/>
          <a:p>
            <a:pPr eaLnBrk="1" hangingPunct="1">
              <a:lnSpc>
                <a:spcPct val="90000"/>
              </a:lnSpc>
              <a:defRPr/>
            </a:pPr>
            <a:r>
              <a:rPr lang="en-US" sz="1800" b="1" dirty="0" smtClean="0">
                <a:latin typeface="+mj-lt"/>
              </a:rPr>
              <a:t>Grain</a:t>
            </a:r>
          </a:p>
          <a:p>
            <a:pPr marL="266700" indent="-266700" eaLnBrk="1" hangingPunct="1">
              <a:buFont typeface="Arial" panose="020B0604020202020204" pitchFamily="34" charset="0"/>
              <a:buChar char="•"/>
              <a:defRPr/>
            </a:pPr>
            <a:r>
              <a:rPr lang="en-GB" altLang="en-US" dirty="0" smtClean="0"/>
              <a:t>Operate </a:t>
            </a:r>
            <a:r>
              <a:rPr lang="en-GB" altLang="en-US" dirty="0"/>
              <a:t>from 12” Large Colour </a:t>
            </a:r>
            <a:r>
              <a:rPr lang="en-GB" altLang="en-US" dirty="0" smtClean="0"/>
              <a:t/>
            </a:r>
            <a:br>
              <a:rPr lang="en-GB" altLang="en-US" dirty="0" smtClean="0"/>
            </a:br>
            <a:r>
              <a:rPr lang="en-GB" altLang="en-US" dirty="0" smtClean="0"/>
              <a:t>Touch Screen</a:t>
            </a:r>
          </a:p>
          <a:p>
            <a:pPr marL="266700" indent="-266700" eaLnBrk="1" hangingPunct="1">
              <a:buFont typeface="Arial" panose="020B0604020202020204" pitchFamily="34" charset="0"/>
              <a:buChar char="•"/>
              <a:defRPr/>
            </a:pPr>
            <a:r>
              <a:rPr lang="sv-SE" altLang="en-US" dirty="0" smtClean="0"/>
              <a:t>Rapid </a:t>
            </a:r>
            <a:r>
              <a:rPr lang="sv-SE" altLang="en-US" dirty="0"/>
              <a:t>&amp; simple</a:t>
            </a:r>
            <a:r>
              <a:rPr lang="sv-SE" altLang="en-US" dirty="0" smtClean="0"/>
              <a:t>!</a:t>
            </a:r>
            <a:endParaRPr lang="sv-SE" altLang="en-US" dirty="0"/>
          </a:p>
          <a:p>
            <a:pPr marL="266700" indent="-266700" eaLnBrk="1" hangingPunct="1">
              <a:buFont typeface="Arial" panose="020B0604020202020204" pitchFamily="34" charset="0"/>
              <a:buChar char="•"/>
              <a:defRPr/>
            </a:pPr>
            <a:r>
              <a:rPr lang="sv-SE" altLang="en-US" dirty="0"/>
              <a:t>User interface in many </a:t>
            </a:r>
            <a:r>
              <a:rPr lang="sv-SE" altLang="en-US" dirty="0" smtClean="0"/>
              <a:t>local languages</a:t>
            </a:r>
            <a:endParaRPr lang="sv-SE" altLang="en-US" dirty="0"/>
          </a:p>
          <a:p>
            <a:pPr marL="444500" lvl="1" indent="-265113" eaLnBrk="1" hangingPunct="1">
              <a:lnSpc>
                <a:spcPct val="90000"/>
              </a:lnSpc>
              <a:buFontTx/>
              <a:buNone/>
              <a:defRPr/>
            </a:pPr>
            <a:endParaRPr lang="en-US" sz="14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5" descr="AM 5200 MARIA_with_table_100dpi"/>
          <p:cNvPicPr>
            <a:picLocks noChangeAspect="1" noChangeArrowheads="1"/>
          </p:cNvPicPr>
          <p:nvPr/>
        </p:nvPicPr>
        <p:blipFill>
          <a:blip r:embed="rId3">
            <a:extLst>
              <a:ext uri="{28A0092B-C50C-407E-A947-70E740481C1C}">
                <a14:useLocalDpi xmlns:a14="http://schemas.microsoft.com/office/drawing/2010/main" val="0"/>
              </a:ext>
            </a:extLst>
          </a:blip>
          <a:srcRect r="14124"/>
          <a:stretch>
            <a:fillRect/>
          </a:stretch>
        </p:blipFill>
        <p:spPr bwMode="auto">
          <a:xfrm>
            <a:off x="6300788" y="2727325"/>
            <a:ext cx="2843212"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p:txBody>
          <a:bodyPr/>
          <a:lstStyle/>
          <a:p>
            <a:pPr eaLnBrk="1" hangingPunct="1"/>
            <a:r>
              <a:rPr lang="en-US" altLang="en-US" smtClean="0"/>
              <a:t>Next Generation Moisture Meter</a:t>
            </a:r>
          </a:p>
        </p:txBody>
      </p:sp>
      <p:sp>
        <p:nvSpPr>
          <p:cNvPr id="54276" name="Rectangle 3"/>
          <p:cNvSpPr>
            <a:spLocks noGrp="1" noChangeArrowheads="1"/>
          </p:cNvSpPr>
          <p:nvPr>
            <p:ph idx="1"/>
          </p:nvPr>
        </p:nvSpPr>
        <p:spPr>
          <a:xfrm>
            <a:off x="3492500" y="1484313"/>
            <a:ext cx="4967288" cy="4525962"/>
          </a:xfrm>
        </p:spPr>
        <p:txBody>
          <a:bodyPr/>
          <a:lstStyle/>
          <a:p>
            <a:pPr eaLnBrk="1" hangingPunct="1"/>
            <a:r>
              <a:rPr lang="en-US" altLang="en-US" smtClean="0"/>
              <a:t>New technology</a:t>
            </a:r>
          </a:p>
          <a:p>
            <a:pPr eaLnBrk="1" hangingPunct="1"/>
            <a:r>
              <a:rPr lang="en-US" altLang="en-US" smtClean="0"/>
              <a:t>Based on USDA research</a:t>
            </a:r>
          </a:p>
          <a:p>
            <a:pPr eaLnBrk="1" hangingPunct="1"/>
            <a:r>
              <a:rPr lang="en-US" altLang="en-US" smtClean="0"/>
              <a:t>Superior accuracy</a:t>
            </a:r>
          </a:p>
          <a:p>
            <a:pPr eaLnBrk="1" hangingPunct="1"/>
            <a:r>
              <a:rPr lang="en-US" altLang="en-US" smtClean="0"/>
              <a:t>All grains and oilseeds</a:t>
            </a:r>
          </a:p>
          <a:p>
            <a:pPr eaLnBrk="1" hangingPunct="1"/>
            <a:r>
              <a:rPr lang="en-US" altLang="en-US" smtClean="0"/>
              <a:t>Moisture, specific weight </a:t>
            </a:r>
            <a:br>
              <a:rPr lang="en-US" altLang="en-US" smtClean="0"/>
            </a:br>
            <a:r>
              <a:rPr lang="en-US" altLang="en-US" smtClean="0"/>
              <a:t>and temperature</a:t>
            </a:r>
          </a:p>
          <a:p>
            <a:pPr eaLnBrk="1" hangingPunct="1"/>
            <a:r>
              <a:rPr lang="en-US" altLang="en-US" smtClean="0"/>
              <a:t>No calibration updates</a:t>
            </a:r>
          </a:p>
          <a:p>
            <a:pPr eaLnBrk="1" hangingPunct="1"/>
            <a:r>
              <a:rPr lang="en-US" altLang="en-US" smtClean="0"/>
              <a:t>One calibration for </a:t>
            </a:r>
            <a:br>
              <a:rPr lang="en-US" altLang="en-US" smtClean="0"/>
            </a:br>
            <a:r>
              <a:rPr lang="en-US" altLang="en-US" smtClean="0"/>
              <a:t>all products</a:t>
            </a:r>
          </a:p>
        </p:txBody>
      </p:sp>
      <p:pic>
        <p:nvPicPr>
          <p:cNvPr id="54277" name="Picture 5" descr="C:\Users\cger.PIAB\Desktop\FA¦êRDIGA Spegling_OK\AM5200 with reflex.jpg"/>
          <p:cNvPicPr>
            <a:picLocks noChangeAspect="1" noChangeArrowheads="1"/>
          </p:cNvPicPr>
          <p:nvPr/>
        </p:nvPicPr>
        <p:blipFill>
          <a:blip r:embed="rId4">
            <a:extLst>
              <a:ext uri="{28A0092B-C50C-407E-A947-70E740481C1C}">
                <a14:useLocalDpi xmlns:a14="http://schemas.microsoft.com/office/drawing/2010/main" val="0"/>
              </a:ext>
            </a:extLst>
          </a:blip>
          <a:srcRect l="24008" t="4567" r="9914" b="20898"/>
          <a:stretch>
            <a:fillRect/>
          </a:stretch>
        </p:blipFill>
        <p:spPr bwMode="auto">
          <a:xfrm>
            <a:off x="0" y="1816100"/>
            <a:ext cx="34051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sv-SE" altLang="en-US" smtClean="0"/>
              <a:t>Functional analysis</a:t>
            </a:r>
            <a:endParaRPr lang="en-US" altLang="en-US" smtClean="0"/>
          </a:p>
        </p:txBody>
      </p:sp>
      <p:pic>
        <p:nvPicPr>
          <p:cNvPr id="49155" name="Picture 7" descr="C:\Users\cger.PIAB\Desktop\FA¦êRDIGA Spegling_OK\DL2500_reflex.jpg"/>
          <p:cNvPicPr>
            <a:picLocks noChangeAspect="1" noChangeArrowheads="1"/>
          </p:cNvPicPr>
          <p:nvPr/>
        </p:nvPicPr>
        <p:blipFill>
          <a:blip r:embed="rId2">
            <a:extLst>
              <a:ext uri="{28A0092B-C50C-407E-A947-70E740481C1C}">
                <a14:useLocalDpi xmlns:a14="http://schemas.microsoft.com/office/drawing/2010/main" val="0"/>
              </a:ext>
            </a:extLst>
          </a:blip>
          <a:srcRect b="967"/>
          <a:stretch>
            <a:fillRect/>
          </a:stretch>
        </p:blipFill>
        <p:spPr bwMode="auto">
          <a:xfrm>
            <a:off x="5862638" y="1557338"/>
            <a:ext cx="194945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C:\Users\cger.PIAB\Desktop\FA¦êRDIGA Spegling_OK\GM2200+CF_ref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3" y="981075"/>
            <a:ext cx="24939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C:\Users\cger.PIAB\Desktop\FA¦êRDIGA Spegling_OK\RVA4500 Ref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1487488"/>
            <a:ext cx="125571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descr="C:\Users\cger.PIAB\Desktop\FA¦êRDIGA Spegling_OK\LM3100 Refl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525" y="4121150"/>
            <a:ext cx="16002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1" descr="C:\Users\cger.PIAB\Desktop\FA¦êRDIGA Spegling_OK\FN1700 Refl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475" y="3330575"/>
            <a:ext cx="9128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2" descr="C:\Users\cger.PIAB\Desktop\FA¦êRDIGA Spegling_OK\BVM6630 refl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3284538"/>
            <a:ext cx="12096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3" descr="C:\Users\cger.PIAB\Desktop\FA¦êRDIGA Spegling_OK\TVT6700_refl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6163" y="3933825"/>
            <a:ext cx="12287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sv-SE" altLang="en-US" smtClean="0"/>
              <a:t>Functional analysis</a:t>
            </a:r>
            <a:endParaRPr lang="en-US" altLang="en-US" smtClean="0"/>
          </a:p>
        </p:txBody>
      </p:sp>
      <p:pic>
        <p:nvPicPr>
          <p:cNvPr id="50179" name="Picture 7" descr="C:\Users\cger.PIAB\Desktop\FA¦êRDIGA Spegling_OK\DL2500_reflex.jpg"/>
          <p:cNvPicPr>
            <a:picLocks noChangeAspect="1" noChangeArrowheads="1"/>
          </p:cNvPicPr>
          <p:nvPr/>
        </p:nvPicPr>
        <p:blipFill>
          <a:blip r:embed="rId2">
            <a:extLst>
              <a:ext uri="{28A0092B-C50C-407E-A947-70E740481C1C}">
                <a14:useLocalDpi xmlns:a14="http://schemas.microsoft.com/office/drawing/2010/main" val="0"/>
              </a:ext>
            </a:extLst>
          </a:blip>
          <a:srcRect b="967"/>
          <a:stretch>
            <a:fillRect/>
          </a:stretch>
        </p:blipFill>
        <p:spPr bwMode="auto">
          <a:xfrm>
            <a:off x="5757863" y="1441450"/>
            <a:ext cx="194945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9" descr="C:\Users\cger.PIAB\Desktop\FA¦êRDIGA Spegling_OK\GM2200+CF_ref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1341438"/>
            <a:ext cx="24955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7" descr="C:\Users\cger.PIAB\Desktop\FA¦êRDIGA Spegling_OK\RVA4500 Ref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341438"/>
            <a:ext cx="125730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0" descr="C:\Users\cger.PIAB\Desktop\FA¦êRDIGA Spegling_OK\LM3100 Reflex.jpg"/>
          <p:cNvPicPr>
            <a:picLocks noChangeAspect="1" noChangeArrowheads="1"/>
          </p:cNvPicPr>
          <p:nvPr/>
        </p:nvPicPr>
        <p:blipFill>
          <a:blip r:embed="rId5">
            <a:extLst>
              <a:ext uri="{28A0092B-C50C-407E-A947-70E740481C1C}">
                <a14:useLocalDpi xmlns:a14="http://schemas.microsoft.com/office/drawing/2010/main" val="0"/>
              </a:ext>
            </a:extLst>
          </a:blip>
          <a:srcRect b="2336"/>
          <a:stretch>
            <a:fillRect/>
          </a:stretch>
        </p:blipFill>
        <p:spPr bwMode="auto">
          <a:xfrm>
            <a:off x="2843213" y="3573463"/>
            <a:ext cx="1600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1" descr="C:\Users\cger.PIAB\Desktop\FA¦êRDIGA Spegling_OK\FN1700 Refl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3657600"/>
            <a:ext cx="912812"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2" descr="C:\Users\cger.PIAB\Desktop\FA¦êRDIGA Spegling_OK\BVM6630 refl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0975" y="3359150"/>
            <a:ext cx="12096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3" descr="C:\Users\cger.PIAB\Desktop\FA¦êRDIGA Spegling_OK\TVT6700_refl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338" y="3357563"/>
            <a:ext cx="12287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1" name="Picture 7" descr="U:\Marketing\Brochures\FN\FN Appl. &amp; Method\FN Application &amp; Method EN\Links\FN_logo blue.tif"/>
          <p:cNvPicPr>
            <a:picLocks noChangeAspect="1" noChangeArrowheads="1"/>
          </p:cNvPicPr>
          <p:nvPr/>
        </p:nvPicPr>
        <p:blipFill>
          <a:blip r:embed="rId3">
            <a:extLst>
              <a:ext uri="{28A0092B-C50C-407E-A947-70E740481C1C}">
                <a14:useLocalDpi xmlns:a14="http://schemas.microsoft.com/office/drawing/2010/main" val="0"/>
              </a:ext>
            </a:extLst>
          </a:blip>
          <a:srcRect l="3726"/>
          <a:stretch>
            <a:fillRect/>
          </a:stretch>
        </p:blipFill>
        <p:spPr bwMode="auto">
          <a:xfrm>
            <a:off x="467544" y="4825622"/>
            <a:ext cx="1707688" cy="177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13" descr="C:\Users\cger.PIAB\Desktop\FA¦êRDIGA Spegling_OK\FN1700 Ref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038" y="1297230"/>
            <a:ext cx="1255712"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1" descr="C:\Users\cger.PIAB\Desktop\FA¦êRDIGA Spegling_OK\FN1900 Reflex.jpg"/>
          <p:cNvPicPr>
            <a:picLocks noChangeAspect="1" noChangeArrowheads="1"/>
          </p:cNvPicPr>
          <p:nvPr/>
        </p:nvPicPr>
        <p:blipFill>
          <a:blip r:embed="rId5">
            <a:extLst>
              <a:ext uri="{28A0092B-C50C-407E-A947-70E740481C1C}">
                <a14:useLocalDpi xmlns:a14="http://schemas.microsoft.com/office/drawing/2010/main" val="0"/>
              </a:ext>
            </a:extLst>
          </a:blip>
          <a:srcRect r="5371"/>
          <a:stretch>
            <a:fillRect/>
          </a:stretch>
        </p:blipFill>
        <p:spPr bwMode="auto">
          <a:xfrm>
            <a:off x="684213" y="1306755"/>
            <a:ext cx="165893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4" descr="C:\Users\cger.PIAB\Desktop\FA¦êRDIGA Spegling_OK\FN1310 w Refl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8025" y="1305167"/>
            <a:ext cx="135572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13"/>
          <p:cNvSpPr>
            <a:spLocks noGrp="1" noChangeArrowheads="1"/>
          </p:cNvSpPr>
          <p:nvPr>
            <p:ph type="title"/>
          </p:nvPr>
        </p:nvSpPr>
        <p:spPr>
          <a:xfrm>
            <a:off x="827088" y="0"/>
            <a:ext cx="7212012" cy="1143000"/>
          </a:xfrm>
        </p:spPr>
        <p:txBody>
          <a:bodyPr/>
          <a:lstStyle/>
          <a:p>
            <a:pPr eaLnBrk="1" hangingPunct="1"/>
            <a:r>
              <a:rPr lang="en-US" altLang="en-US" smtClean="0"/>
              <a:t>The Falling Number System</a:t>
            </a:r>
          </a:p>
        </p:txBody>
      </p:sp>
      <p:sp>
        <p:nvSpPr>
          <p:cNvPr id="36871" name="Text Box 4"/>
          <p:cNvSpPr txBox="1">
            <a:spLocks noChangeArrowheads="1"/>
          </p:cNvSpPr>
          <p:nvPr/>
        </p:nvSpPr>
        <p:spPr bwMode="auto">
          <a:xfrm>
            <a:off x="2555875" y="3564180"/>
            <a:ext cx="2232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nchor="ctr">
            <a:spAutoFit/>
          </a:bodyPr>
          <a:lstStyle>
            <a:lvl1pPr defTabSz="684213" eaLnBrk="0" hangingPunct="0">
              <a:spcBef>
                <a:spcPct val="20000"/>
              </a:spcBef>
              <a:buFont typeface="Arial" charset="0"/>
              <a:buChar char="•"/>
              <a:defRPr sz="2400">
                <a:solidFill>
                  <a:schemeClr val="tx1"/>
                </a:solidFill>
                <a:latin typeface="Calibri" pitchFamily="34" charset="0"/>
              </a:defRPr>
            </a:lvl1pPr>
            <a:lvl2pPr marL="742950" indent="-285750" defTabSz="684213" eaLnBrk="0" hangingPunct="0">
              <a:spcBef>
                <a:spcPct val="20000"/>
              </a:spcBef>
              <a:buFont typeface="Arial" charset="0"/>
              <a:buChar char="•"/>
              <a:defRPr sz="2000">
                <a:solidFill>
                  <a:schemeClr val="tx1"/>
                </a:solidFill>
                <a:latin typeface="Calibri" pitchFamily="34" charset="0"/>
              </a:defRPr>
            </a:lvl2pPr>
            <a:lvl3pPr marL="1143000" indent="-228600" defTabSz="684213" eaLnBrk="0" hangingPunct="0">
              <a:spcBef>
                <a:spcPct val="20000"/>
              </a:spcBef>
              <a:buFont typeface="Arial" charset="0"/>
              <a:buChar char="•"/>
              <a:defRPr>
                <a:solidFill>
                  <a:schemeClr val="tx1"/>
                </a:solidFill>
                <a:latin typeface="Calibri" pitchFamily="34" charset="0"/>
              </a:defRPr>
            </a:lvl3pPr>
            <a:lvl4pPr marL="1600200" indent="-228600" defTabSz="684213" eaLnBrk="0" hangingPunct="0">
              <a:spcBef>
                <a:spcPct val="20000"/>
              </a:spcBef>
              <a:buFont typeface="Arial" charset="0"/>
              <a:buChar char="•"/>
              <a:defRPr sz="1600">
                <a:solidFill>
                  <a:schemeClr val="tx1"/>
                </a:solidFill>
                <a:latin typeface="Calibri" pitchFamily="34" charset="0"/>
              </a:defRPr>
            </a:lvl4pPr>
            <a:lvl5pPr marL="2057400" indent="-228600" defTabSz="684213" eaLnBrk="0" hangingPunct="0">
              <a:spcBef>
                <a:spcPct val="20000"/>
              </a:spcBef>
              <a:buChar char="»"/>
              <a:defRPr sz="2400">
                <a:solidFill>
                  <a:schemeClr val="tx1"/>
                </a:solidFill>
                <a:latin typeface="Calibri" pitchFamily="34" charset="0"/>
              </a:defRPr>
            </a:lvl5pPr>
            <a:lvl6pPr marL="2514600" indent="-228600" defTabSz="684213" eaLnBrk="0" fontAlgn="base" hangingPunct="0">
              <a:spcBef>
                <a:spcPct val="20000"/>
              </a:spcBef>
              <a:spcAft>
                <a:spcPct val="0"/>
              </a:spcAft>
              <a:buChar char="»"/>
              <a:defRPr sz="2400">
                <a:solidFill>
                  <a:schemeClr val="tx1"/>
                </a:solidFill>
                <a:latin typeface="Calibri" pitchFamily="34" charset="0"/>
              </a:defRPr>
            </a:lvl6pPr>
            <a:lvl7pPr marL="2971800" indent="-228600" defTabSz="684213" eaLnBrk="0" fontAlgn="base" hangingPunct="0">
              <a:spcBef>
                <a:spcPct val="20000"/>
              </a:spcBef>
              <a:spcAft>
                <a:spcPct val="0"/>
              </a:spcAft>
              <a:buChar char="»"/>
              <a:defRPr sz="2400">
                <a:solidFill>
                  <a:schemeClr val="tx1"/>
                </a:solidFill>
                <a:latin typeface="Calibri" pitchFamily="34" charset="0"/>
              </a:defRPr>
            </a:lvl7pPr>
            <a:lvl8pPr marL="3429000" indent="-228600" defTabSz="684213" eaLnBrk="0" fontAlgn="base" hangingPunct="0">
              <a:spcBef>
                <a:spcPct val="20000"/>
              </a:spcBef>
              <a:spcAft>
                <a:spcPct val="0"/>
              </a:spcAft>
              <a:buChar char="»"/>
              <a:defRPr sz="2400">
                <a:solidFill>
                  <a:schemeClr val="tx1"/>
                </a:solidFill>
                <a:latin typeface="Calibri" pitchFamily="34" charset="0"/>
              </a:defRPr>
            </a:lvl8pPr>
            <a:lvl9pPr marL="3886200" indent="-228600" defTabSz="684213" eaLnBrk="0" fontAlgn="base" hangingPunct="0">
              <a:spcBef>
                <a:spcPct val="20000"/>
              </a:spcBef>
              <a:spcAft>
                <a:spcPct val="0"/>
              </a:spcAft>
              <a:buChar char="»"/>
              <a:defRPr sz="2400">
                <a:solidFill>
                  <a:schemeClr val="tx1"/>
                </a:solidFill>
                <a:latin typeface="Calibri" pitchFamily="34" charset="0"/>
              </a:defRPr>
            </a:lvl9pPr>
          </a:lstStyle>
          <a:p>
            <a:pPr>
              <a:spcBef>
                <a:spcPct val="50000"/>
              </a:spcBef>
              <a:buFontTx/>
              <a:buNone/>
              <a:defRPr/>
            </a:pPr>
            <a:r>
              <a:rPr lang="en-GB" altLang="en-US" sz="1600" b="1" dirty="0" smtClean="0">
                <a:latin typeface="+mn-lt"/>
              </a:rPr>
              <a:t>Falling Number 1700	</a:t>
            </a:r>
            <a:br>
              <a:rPr lang="en-GB" altLang="en-US" sz="1600" b="1" dirty="0" smtClean="0">
                <a:latin typeface="+mn-lt"/>
              </a:rPr>
            </a:br>
            <a:r>
              <a:rPr lang="en-GB" altLang="en-US" sz="1600" dirty="0" smtClean="0">
                <a:latin typeface="+mn-lt"/>
              </a:rPr>
              <a:t>Automatic model for double determinations.</a:t>
            </a:r>
          </a:p>
        </p:txBody>
      </p:sp>
      <p:sp>
        <p:nvSpPr>
          <p:cNvPr id="36872" name="Text Box 5"/>
          <p:cNvSpPr txBox="1">
            <a:spLocks noChangeArrowheads="1"/>
          </p:cNvSpPr>
          <p:nvPr/>
        </p:nvSpPr>
        <p:spPr bwMode="auto">
          <a:xfrm>
            <a:off x="6875463" y="3564180"/>
            <a:ext cx="2216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nchor="ctr">
            <a:spAutoFit/>
          </a:bodyPr>
          <a:lstStyle>
            <a:lvl1pPr defTabSz="684213" eaLnBrk="0" hangingPunct="0">
              <a:spcBef>
                <a:spcPct val="20000"/>
              </a:spcBef>
              <a:buFont typeface="Arial" charset="0"/>
              <a:buChar char="•"/>
              <a:defRPr sz="2400">
                <a:solidFill>
                  <a:schemeClr val="tx1"/>
                </a:solidFill>
                <a:latin typeface="Calibri" pitchFamily="34" charset="0"/>
              </a:defRPr>
            </a:lvl1pPr>
            <a:lvl2pPr marL="742950" indent="-285750" defTabSz="684213" eaLnBrk="0" hangingPunct="0">
              <a:spcBef>
                <a:spcPct val="20000"/>
              </a:spcBef>
              <a:buFont typeface="Arial" charset="0"/>
              <a:buChar char="•"/>
              <a:defRPr sz="2000">
                <a:solidFill>
                  <a:schemeClr val="tx1"/>
                </a:solidFill>
                <a:latin typeface="Calibri" pitchFamily="34" charset="0"/>
              </a:defRPr>
            </a:lvl2pPr>
            <a:lvl3pPr marL="1143000" indent="-228600" defTabSz="684213" eaLnBrk="0" hangingPunct="0">
              <a:spcBef>
                <a:spcPct val="20000"/>
              </a:spcBef>
              <a:buFont typeface="Arial" charset="0"/>
              <a:buChar char="•"/>
              <a:defRPr>
                <a:solidFill>
                  <a:schemeClr val="tx1"/>
                </a:solidFill>
                <a:latin typeface="Calibri" pitchFamily="34" charset="0"/>
              </a:defRPr>
            </a:lvl3pPr>
            <a:lvl4pPr marL="1600200" indent="-228600" defTabSz="684213" eaLnBrk="0" hangingPunct="0">
              <a:spcBef>
                <a:spcPct val="20000"/>
              </a:spcBef>
              <a:buFont typeface="Arial" charset="0"/>
              <a:buChar char="•"/>
              <a:defRPr sz="1600">
                <a:solidFill>
                  <a:schemeClr val="tx1"/>
                </a:solidFill>
                <a:latin typeface="Calibri" pitchFamily="34" charset="0"/>
              </a:defRPr>
            </a:lvl4pPr>
            <a:lvl5pPr marL="2057400" indent="-228600" defTabSz="684213" eaLnBrk="0" hangingPunct="0">
              <a:spcBef>
                <a:spcPct val="20000"/>
              </a:spcBef>
              <a:buChar char="»"/>
              <a:defRPr sz="2400">
                <a:solidFill>
                  <a:schemeClr val="tx1"/>
                </a:solidFill>
                <a:latin typeface="Calibri" pitchFamily="34" charset="0"/>
              </a:defRPr>
            </a:lvl5pPr>
            <a:lvl6pPr marL="2514600" indent="-228600" defTabSz="684213" eaLnBrk="0" fontAlgn="base" hangingPunct="0">
              <a:spcBef>
                <a:spcPct val="20000"/>
              </a:spcBef>
              <a:spcAft>
                <a:spcPct val="0"/>
              </a:spcAft>
              <a:buChar char="»"/>
              <a:defRPr sz="2400">
                <a:solidFill>
                  <a:schemeClr val="tx1"/>
                </a:solidFill>
                <a:latin typeface="Calibri" pitchFamily="34" charset="0"/>
              </a:defRPr>
            </a:lvl6pPr>
            <a:lvl7pPr marL="2971800" indent="-228600" defTabSz="684213" eaLnBrk="0" fontAlgn="base" hangingPunct="0">
              <a:spcBef>
                <a:spcPct val="20000"/>
              </a:spcBef>
              <a:spcAft>
                <a:spcPct val="0"/>
              </a:spcAft>
              <a:buChar char="»"/>
              <a:defRPr sz="2400">
                <a:solidFill>
                  <a:schemeClr val="tx1"/>
                </a:solidFill>
                <a:latin typeface="Calibri" pitchFamily="34" charset="0"/>
              </a:defRPr>
            </a:lvl7pPr>
            <a:lvl8pPr marL="3429000" indent="-228600" defTabSz="684213" eaLnBrk="0" fontAlgn="base" hangingPunct="0">
              <a:spcBef>
                <a:spcPct val="20000"/>
              </a:spcBef>
              <a:spcAft>
                <a:spcPct val="0"/>
              </a:spcAft>
              <a:buChar char="»"/>
              <a:defRPr sz="2400">
                <a:solidFill>
                  <a:schemeClr val="tx1"/>
                </a:solidFill>
                <a:latin typeface="Calibri" pitchFamily="34" charset="0"/>
              </a:defRPr>
            </a:lvl8pPr>
            <a:lvl9pPr marL="3886200" indent="-228600" defTabSz="684213" eaLnBrk="0" fontAlgn="base" hangingPunct="0">
              <a:spcBef>
                <a:spcPct val="20000"/>
              </a:spcBef>
              <a:spcAft>
                <a:spcPct val="0"/>
              </a:spcAft>
              <a:buChar char="»"/>
              <a:defRPr sz="2400">
                <a:solidFill>
                  <a:schemeClr val="tx1"/>
                </a:solidFill>
                <a:latin typeface="Calibri" pitchFamily="34" charset="0"/>
              </a:defRPr>
            </a:lvl9pPr>
          </a:lstStyle>
          <a:p>
            <a:pPr>
              <a:spcBef>
                <a:spcPct val="50000"/>
              </a:spcBef>
              <a:buFontTx/>
              <a:buNone/>
              <a:defRPr/>
            </a:pPr>
            <a:r>
              <a:rPr lang="en-GB" altLang="en-US" sz="1600" b="1" dirty="0" smtClean="0">
                <a:latin typeface="+mn-lt"/>
              </a:rPr>
              <a:t>Falling Number 1310</a:t>
            </a:r>
            <a:br>
              <a:rPr lang="en-GB" altLang="en-US" sz="1600" b="1" dirty="0" smtClean="0">
                <a:latin typeface="+mn-lt"/>
              </a:rPr>
            </a:br>
            <a:r>
              <a:rPr lang="en-GB" altLang="en-US" sz="1600" dirty="0" smtClean="0">
                <a:latin typeface="+mn-lt"/>
              </a:rPr>
              <a:t>Automatic single determination model. </a:t>
            </a:r>
          </a:p>
        </p:txBody>
      </p:sp>
      <p:sp>
        <p:nvSpPr>
          <p:cNvPr id="36873" name="Text Box 6"/>
          <p:cNvSpPr txBox="1">
            <a:spLocks noChangeArrowheads="1"/>
          </p:cNvSpPr>
          <p:nvPr/>
        </p:nvSpPr>
        <p:spPr bwMode="auto">
          <a:xfrm>
            <a:off x="433388" y="3564180"/>
            <a:ext cx="2111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nchor="ctr">
            <a:spAutoFit/>
          </a:bodyPr>
          <a:lstStyle>
            <a:lvl1pPr defTabSz="684213" eaLnBrk="0" hangingPunct="0">
              <a:spcBef>
                <a:spcPct val="20000"/>
              </a:spcBef>
              <a:buFont typeface="Arial" charset="0"/>
              <a:buChar char="•"/>
              <a:defRPr sz="2400">
                <a:solidFill>
                  <a:schemeClr val="tx1"/>
                </a:solidFill>
                <a:latin typeface="Calibri" pitchFamily="34" charset="0"/>
              </a:defRPr>
            </a:lvl1pPr>
            <a:lvl2pPr marL="742950" indent="-285750" defTabSz="684213" eaLnBrk="0" hangingPunct="0">
              <a:spcBef>
                <a:spcPct val="20000"/>
              </a:spcBef>
              <a:buFont typeface="Arial" charset="0"/>
              <a:buChar char="•"/>
              <a:defRPr sz="2000">
                <a:solidFill>
                  <a:schemeClr val="tx1"/>
                </a:solidFill>
                <a:latin typeface="Calibri" pitchFamily="34" charset="0"/>
              </a:defRPr>
            </a:lvl2pPr>
            <a:lvl3pPr marL="1143000" indent="-228600" defTabSz="684213" eaLnBrk="0" hangingPunct="0">
              <a:spcBef>
                <a:spcPct val="20000"/>
              </a:spcBef>
              <a:buFont typeface="Arial" charset="0"/>
              <a:buChar char="•"/>
              <a:defRPr>
                <a:solidFill>
                  <a:schemeClr val="tx1"/>
                </a:solidFill>
                <a:latin typeface="Calibri" pitchFamily="34" charset="0"/>
              </a:defRPr>
            </a:lvl3pPr>
            <a:lvl4pPr marL="1600200" indent="-228600" defTabSz="684213" eaLnBrk="0" hangingPunct="0">
              <a:spcBef>
                <a:spcPct val="20000"/>
              </a:spcBef>
              <a:buFont typeface="Arial" charset="0"/>
              <a:buChar char="•"/>
              <a:defRPr sz="1600">
                <a:solidFill>
                  <a:schemeClr val="tx1"/>
                </a:solidFill>
                <a:latin typeface="Calibri" pitchFamily="34" charset="0"/>
              </a:defRPr>
            </a:lvl4pPr>
            <a:lvl5pPr marL="2057400" indent="-228600" defTabSz="684213" eaLnBrk="0" hangingPunct="0">
              <a:spcBef>
                <a:spcPct val="20000"/>
              </a:spcBef>
              <a:buChar char="»"/>
              <a:defRPr sz="2400">
                <a:solidFill>
                  <a:schemeClr val="tx1"/>
                </a:solidFill>
                <a:latin typeface="Calibri" pitchFamily="34" charset="0"/>
              </a:defRPr>
            </a:lvl5pPr>
            <a:lvl6pPr marL="2514600" indent="-228600" defTabSz="684213" eaLnBrk="0" fontAlgn="base" hangingPunct="0">
              <a:spcBef>
                <a:spcPct val="20000"/>
              </a:spcBef>
              <a:spcAft>
                <a:spcPct val="0"/>
              </a:spcAft>
              <a:buChar char="»"/>
              <a:defRPr sz="2400">
                <a:solidFill>
                  <a:schemeClr val="tx1"/>
                </a:solidFill>
                <a:latin typeface="Calibri" pitchFamily="34" charset="0"/>
              </a:defRPr>
            </a:lvl6pPr>
            <a:lvl7pPr marL="2971800" indent="-228600" defTabSz="684213" eaLnBrk="0" fontAlgn="base" hangingPunct="0">
              <a:spcBef>
                <a:spcPct val="20000"/>
              </a:spcBef>
              <a:spcAft>
                <a:spcPct val="0"/>
              </a:spcAft>
              <a:buChar char="»"/>
              <a:defRPr sz="2400">
                <a:solidFill>
                  <a:schemeClr val="tx1"/>
                </a:solidFill>
                <a:latin typeface="Calibri" pitchFamily="34" charset="0"/>
              </a:defRPr>
            </a:lvl7pPr>
            <a:lvl8pPr marL="3429000" indent="-228600" defTabSz="684213" eaLnBrk="0" fontAlgn="base" hangingPunct="0">
              <a:spcBef>
                <a:spcPct val="20000"/>
              </a:spcBef>
              <a:spcAft>
                <a:spcPct val="0"/>
              </a:spcAft>
              <a:buChar char="»"/>
              <a:defRPr sz="2400">
                <a:solidFill>
                  <a:schemeClr val="tx1"/>
                </a:solidFill>
                <a:latin typeface="Calibri" pitchFamily="34" charset="0"/>
              </a:defRPr>
            </a:lvl8pPr>
            <a:lvl9pPr marL="3886200" indent="-228600" defTabSz="684213" eaLnBrk="0" fontAlgn="base" hangingPunct="0">
              <a:spcBef>
                <a:spcPct val="20000"/>
              </a:spcBef>
              <a:spcAft>
                <a:spcPct val="0"/>
              </a:spcAft>
              <a:buChar char="»"/>
              <a:defRPr sz="2400">
                <a:solidFill>
                  <a:schemeClr val="tx1"/>
                </a:solidFill>
                <a:latin typeface="Calibri" pitchFamily="34" charset="0"/>
              </a:defRPr>
            </a:lvl9pPr>
          </a:lstStyle>
          <a:p>
            <a:pPr>
              <a:spcBef>
                <a:spcPct val="50000"/>
              </a:spcBef>
              <a:buFontTx/>
              <a:buNone/>
              <a:defRPr/>
            </a:pPr>
            <a:r>
              <a:rPr lang="en-GB" altLang="en-US" sz="1600" b="1" dirty="0" smtClean="0">
                <a:latin typeface="+mn-lt"/>
              </a:rPr>
              <a:t>Falling Number 1900</a:t>
            </a:r>
            <a:br>
              <a:rPr lang="en-GB" altLang="en-US" sz="1600" b="1" dirty="0" smtClean="0">
                <a:latin typeface="+mn-lt"/>
              </a:rPr>
            </a:br>
            <a:r>
              <a:rPr lang="en-GB" altLang="en-US" sz="1600" dirty="0" smtClean="0">
                <a:latin typeface="+mn-lt"/>
              </a:rPr>
              <a:t>Automatic model for double determinations.</a:t>
            </a:r>
          </a:p>
        </p:txBody>
      </p:sp>
      <p:pic>
        <p:nvPicPr>
          <p:cNvPr id="56329" name="Picture 12" descr="C:\Users\cger.PIAB\Desktop\FA¦êRDIGA Spegling_OK\FN1500_Reflex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1333742"/>
            <a:ext cx="14986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4716463" y="3564180"/>
            <a:ext cx="2232025"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nchor="ctr">
            <a:spAutoFit/>
          </a:bodyPr>
          <a:lstStyle>
            <a:lvl1pPr defTabSz="684213" eaLnBrk="0" hangingPunct="0">
              <a:spcBef>
                <a:spcPct val="20000"/>
              </a:spcBef>
              <a:buFont typeface="Arial" charset="0"/>
              <a:buChar char="•"/>
              <a:defRPr sz="2400">
                <a:solidFill>
                  <a:schemeClr val="tx1"/>
                </a:solidFill>
                <a:latin typeface="Calibri" pitchFamily="34" charset="0"/>
              </a:defRPr>
            </a:lvl1pPr>
            <a:lvl2pPr marL="742950" indent="-285750" defTabSz="684213" eaLnBrk="0" hangingPunct="0">
              <a:spcBef>
                <a:spcPct val="20000"/>
              </a:spcBef>
              <a:buFont typeface="Arial" charset="0"/>
              <a:buChar char="•"/>
              <a:defRPr sz="2000">
                <a:solidFill>
                  <a:schemeClr val="tx1"/>
                </a:solidFill>
                <a:latin typeface="Calibri" pitchFamily="34" charset="0"/>
              </a:defRPr>
            </a:lvl2pPr>
            <a:lvl3pPr marL="1143000" indent="-228600" defTabSz="684213" eaLnBrk="0" hangingPunct="0">
              <a:spcBef>
                <a:spcPct val="20000"/>
              </a:spcBef>
              <a:buFont typeface="Arial" charset="0"/>
              <a:buChar char="•"/>
              <a:defRPr>
                <a:solidFill>
                  <a:schemeClr val="tx1"/>
                </a:solidFill>
                <a:latin typeface="Calibri" pitchFamily="34" charset="0"/>
              </a:defRPr>
            </a:lvl3pPr>
            <a:lvl4pPr marL="1600200" indent="-228600" defTabSz="684213" eaLnBrk="0" hangingPunct="0">
              <a:spcBef>
                <a:spcPct val="20000"/>
              </a:spcBef>
              <a:buFont typeface="Arial" charset="0"/>
              <a:buChar char="•"/>
              <a:defRPr sz="1600">
                <a:solidFill>
                  <a:schemeClr val="tx1"/>
                </a:solidFill>
                <a:latin typeface="Calibri" pitchFamily="34" charset="0"/>
              </a:defRPr>
            </a:lvl4pPr>
            <a:lvl5pPr marL="2057400" indent="-228600" defTabSz="684213" eaLnBrk="0" hangingPunct="0">
              <a:spcBef>
                <a:spcPct val="20000"/>
              </a:spcBef>
              <a:buChar char="»"/>
              <a:defRPr sz="2400">
                <a:solidFill>
                  <a:schemeClr val="tx1"/>
                </a:solidFill>
                <a:latin typeface="Calibri" pitchFamily="34" charset="0"/>
              </a:defRPr>
            </a:lvl5pPr>
            <a:lvl6pPr marL="2514600" indent="-228600" defTabSz="684213" eaLnBrk="0" fontAlgn="base" hangingPunct="0">
              <a:spcBef>
                <a:spcPct val="20000"/>
              </a:spcBef>
              <a:spcAft>
                <a:spcPct val="0"/>
              </a:spcAft>
              <a:buChar char="»"/>
              <a:defRPr sz="2400">
                <a:solidFill>
                  <a:schemeClr val="tx1"/>
                </a:solidFill>
                <a:latin typeface="Calibri" pitchFamily="34" charset="0"/>
              </a:defRPr>
            </a:lvl6pPr>
            <a:lvl7pPr marL="2971800" indent="-228600" defTabSz="684213" eaLnBrk="0" fontAlgn="base" hangingPunct="0">
              <a:spcBef>
                <a:spcPct val="20000"/>
              </a:spcBef>
              <a:spcAft>
                <a:spcPct val="0"/>
              </a:spcAft>
              <a:buChar char="»"/>
              <a:defRPr sz="2400">
                <a:solidFill>
                  <a:schemeClr val="tx1"/>
                </a:solidFill>
                <a:latin typeface="Calibri" pitchFamily="34" charset="0"/>
              </a:defRPr>
            </a:lvl7pPr>
            <a:lvl8pPr marL="3429000" indent="-228600" defTabSz="684213" eaLnBrk="0" fontAlgn="base" hangingPunct="0">
              <a:spcBef>
                <a:spcPct val="20000"/>
              </a:spcBef>
              <a:spcAft>
                <a:spcPct val="0"/>
              </a:spcAft>
              <a:buChar char="»"/>
              <a:defRPr sz="2400">
                <a:solidFill>
                  <a:schemeClr val="tx1"/>
                </a:solidFill>
                <a:latin typeface="Calibri" pitchFamily="34" charset="0"/>
              </a:defRPr>
            </a:lvl8pPr>
            <a:lvl9pPr marL="3886200" indent="-228600" defTabSz="684213" eaLnBrk="0" fontAlgn="base" hangingPunct="0">
              <a:spcBef>
                <a:spcPct val="20000"/>
              </a:spcBef>
              <a:spcAft>
                <a:spcPct val="0"/>
              </a:spcAft>
              <a:buChar char="»"/>
              <a:defRPr sz="2400">
                <a:solidFill>
                  <a:schemeClr val="tx1"/>
                </a:solidFill>
                <a:latin typeface="Calibri" pitchFamily="34" charset="0"/>
              </a:defRPr>
            </a:lvl9pPr>
          </a:lstStyle>
          <a:p>
            <a:pPr>
              <a:spcBef>
                <a:spcPct val="50000"/>
              </a:spcBef>
              <a:buFontTx/>
              <a:buNone/>
              <a:defRPr/>
            </a:pPr>
            <a:r>
              <a:rPr lang="en-GB" altLang="en-US" sz="1600" b="1" dirty="0" smtClean="0">
                <a:latin typeface="+mn-lt"/>
              </a:rPr>
              <a:t>Falling Number 1500 </a:t>
            </a:r>
            <a:br>
              <a:rPr lang="en-GB" altLang="en-US" sz="1600" b="1" dirty="0" smtClean="0">
                <a:latin typeface="+mn-lt"/>
              </a:rPr>
            </a:br>
            <a:r>
              <a:rPr lang="en-GB" altLang="en-US" sz="1600" b="1" dirty="0" smtClean="0">
                <a:latin typeface="+mn-lt"/>
              </a:rPr>
              <a:t>standard or Fungal</a:t>
            </a:r>
            <a:br>
              <a:rPr lang="en-GB" altLang="en-US" sz="1600" b="1" dirty="0" smtClean="0">
                <a:latin typeface="+mn-lt"/>
              </a:rPr>
            </a:br>
            <a:r>
              <a:rPr lang="en-GB" altLang="en-US" sz="1600" dirty="0" smtClean="0">
                <a:latin typeface="+mn-lt"/>
              </a:rPr>
              <a:t>Automatic single determination model Fungal - determination of total alpha-amylase activity in flours supplemented with fungal enzymes.</a:t>
            </a: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descr="C:\Users\cger.PIAB\Desktop\FA¦êRDIGA Spegling_OK\GM2200+CF_ref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557338"/>
            <a:ext cx="432752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9" descr="GT sep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205038"/>
            <a:ext cx="159067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10"/>
          <p:cNvSpPr>
            <a:spLocks noGrp="1" noChangeArrowheads="1"/>
          </p:cNvSpPr>
          <p:nvPr>
            <p:ph type="title"/>
          </p:nvPr>
        </p:nvSpPr>
        <p:spPr>
          <a:xfrm>
            <a:off x="827088" y="0"/>
            <a:ext cx="7200900" cy="1143000"/>
          </a:xfrm>
        </p:spPr>
        <p:txBody>
          <a:bodyPr/>
          <a:lstStyle/>
          <a:p>
            <a:pPr eaLnBrk="1" hangingPunct="1"/>
            <a:r>
              <a:rPr lang="en-US" altLang="en-US" smtClean="0"/>
              <a:t>The Glutomatic System</a:t>
            </a:r>
          </a:p>
        </p:txBody>
      </p:sp>
      <p:sp>
        <p:nvSpPr>
          <p:cNvPr id="71685" name="Text Box 5"/>
          <p:cNvSpPr txBox="1">
            <a:spLocks noChangeArrowheads="1"/>
          </p:cNvSpPr>
          <p:nvPr/>
        </p:nvSpPr>
        <p:spPr bwMode="auto">
          <a:xfrm>
            <a:off x="827088" y="4186238"/>
            <a:ext cx="46815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nchor="ctr">
            <a:spAutoFit/>
          </a:bodyPr>
          <a:lstStyle>
            <a:lvl1pPr defTabSz="684213">
              <a:defRPr>
                <a:solidFill>
                  <a:schemeClr val="tx1"/>
                </a:solidFill>
                <a:latin typeface="Arial" charset="0"/>
              </a:defRPr>
            </a:lvl1pPr>
            <a:lvl2pPr marL="512763" defTabSz="684213">
              <a:defRPr>
                <a:solidFill>
                  <a:schemeClr val="tx1"/>
                </a:solidFill>
                <a:latin typeface="Arial" charset="0"/>
              </a:defRPr>
            </a:lvl2pPr>
            <a:lvl3pPr marL="1025525" defTabSz="684213">
              <a:defRPr>
                <a:solidFill>
                  <a:schemeClr val="tx1"/>
                </a:solidFill>
                <a:latin typeface="Arial" charset="0"/>
              </a:defRPr>
            </a:lvl3pPr>
            <a:lvl4pPr marL="1538288" defTabSz="684213">
              <a:defRPr>
                <a:solidFill>
                  <a:schemeClr val="tx1"/>
                </a:solidFill>
                <a:latin typeface="Arial" charset="0"/>
              </a:defRPr>
            </a:lvl4pPr>
            <a:lvl5pPr marL="2051050" defTabSz="684213">
              <a:defRPr>
                <a:solidFill>
                  <a:schemeClr val="tx1"/>
                </a:solidFill>
                <a:latin typeface="Arial" charset="0"/>
              </a:defRPr>
            </a:lvl5pPr>
            <a:lvl6pPr marL="2508250" defTabSz="684213" fontAlgn="base">
              <a:spcBef>
                <a:spcPct val="0"/>
              </a:spcBef>
              <a:spcAft>
                <a:spcPct val="0"/>
              </a:spcAft>
              <a:defRPr>
                <a:solidFill>
                  <a:schemeClr val="tx1"/>
                </a:solidFill>
                <a:latin typeface="Arial" charset="0"/>
              </a:defRPr>
            </a:lvl6pPr>
            <a:lvl7pPr marL="2965450" defTabSz="684213" fontAlgn="base">
              <a:spcBef>
                <a:spcPct val="0"/>
              </a:spcBef>
              <a:spcAft>
                <a:spcPct val="0"/>
              </a:spcAft>
              <a:defRPr>
                <a:solidFill>
                  <a:schemeClr val="tx1"/>
                </a:solidFill>
                <a:latin typeface="Arial" charset="0"/>
              </a:defRPr>
            </a:lvl7pPr>
            <a:lvl8pPr marL="3422650" defTabSz="684213" fontAlgn="base">
              <a:spcBef>
                <a:spcPct val="0"/>
              </a:spcBef>
              <a:spcAft>
                <a:spcPct val="0"/>
              </a:spcAft>
              <a:defRPr>
                <a:solidFill>
                  <a:schemeClr val="tx1"/>
                </a:solidFill>
                <a:latin typeface="Arial" charset="0"/>
              </a:defRPr>
            </a:lvl8pPr>
            <a:lvl9pPr marL="3879850" defTabSz="684213" fontAlgn="base">
              <a:spcBef>
                <a:spcPct val="0"/>
              </a:spcBef>
              <a:spcAft>
                <a:spcPct val="0"/>
              </a:spcAft>
              <a:defRPr>
                <a:solidFill>
                  <a:schemeClr val="tx1"/>
                </a:solidFill>
                <a:latin typeface="Arial" charset="0"/>
              </a:defRPr>
            </a:lvl9pPr>
          </a:lstStyle>
          <a:p>
            <a:pPr eaLnBrk="0" hangingPunct="0">
              <a:spcBef>
                <a:spcPct val="50000"/>
              </a:spcBef>
              <a:defRPr/>
            </a:pPr>
            <a:r>
              <a:rPr lang="en-GB" altLang="en-US" sz="2000" b="1" dirty="0" err="1" smtClean="0">
                <a:latin typeface="+mn-lt"/>
              </a:rPr>
              <a:t>Glutomatic</a:t>
            </a:r>
            <a:r>
              <a:rPr lang="en-GB" altLang="en-US" sz="2000" b="1" dirty="0" smtClean="0">
                <a:latin typeface="+mn-lt"/>
              </a:rPr>
              <a:t> 2200 &amp; Centrifuge 2015</a:t>
            </a:r>
            <a:r>
              <a:rPr lang="en-GB" altLang="en-US" sz="2000" dirty="0" smtClean="0">
                <a:latin typeface="+mn-lt"/>
              </a:rPr>
              <a:t> </a:t>
            </a:r>
            <a:r>
              <a:rPr lang="en-GB" altLang="en-US" sz="2000" b="1" i="1" dirty="0" smtClean="0">
                <a:effectLst>
                  <a:outerShdw blurRad="38100" dist="38100" dir="2700000" algn="tl">
                    <a:srgbClr val="C0C0C0"/>
                  </a:outerShdw>
                </a:effectLst>
                <a:latin typeface="+mn-lt"/>
              </a:rPr>
              <a:t/>
            </a:r>
            <a:br>
              <a:rPr lang="en-GB" altLang="en-US" sz="2000" b="1" i="1" dirty="0" smtClean="0">
                <a:effectLst>
                  <a:outerShdw blurRad="38100" dist="38100" dir="2700000" algn="tl">
                    <a:srgbClr val="C0C0C0"/>
                  </a:outerShdw>
                </a:effectLst>
                <a:latin typeface="+mn-lt"/>
              </a:rPr>
            </a:br>
            <a:r>
              <a:rPr lang="en-GB" altLang="en-US" sz="2000" dirty="0" smtClean="0">
                <a:latin typeface="+mn-lt"/>
              </a:rPr>
              <a:t>For Wet Gluten Content and Gluten Index.</a:t>
            </a:r>
            <a:r>
              <a:rPr lang="en-GB" altLang="en-US" sz="2000" b="1" dirty="0" smtClean="0">
                <a:latin typeface="+mn-lt"/>
              </a:rPr>
              <a:t> </a:t>
            </a:r>
            <a:br>
              <a:rPr lang="en-GB" altLang="en-US" sz="2000" b="1" dirty="0" smtClean="0">
                <a:latin typeface="+mn-lt"/>
              </a:rPr>
            </a:br>
            <a:endParaRPr lang="en-GB" altLang="en-US" sz="2000" b="1" dirty="0" smtClean="0">
              <a:latin typeface="+mn-lt"/>
            </a:endParaRPr>
          </a:p>
        </p:txBody>
      </p:sp>
      <p:sp>
        <p:nvSpPr>
          <p:cNvPr id="71684" name="Rectangle 4"/>
          <p:cNvSpPr>
            <a:spLocks noChangeArrowheads="1"/>
          </p:cNvSpPr>
          <p:nvPr/>
        </p:nvSpPr>
        <p:spPr bwMode="auto">
          <a:xfrm>
            <a:off x="5940425" y="4057650"/>
            <a:ext cx="2663825"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nchor="ctr">
            <a:spAutoFit/>
          </a:bodyPr>
          <a:lstStyle>
            <a:lvl1pPr defTabSz="684213">
              <a:defRPr>
                <a:solidFill>
                  <a:schemeClr val="tx1"/>
                </a:solidFill>
                <a:latin typeface="Arial" charset="0"/>
              </a:defRPr>
            </a:lvl1pPr>
            <a:lvl2pPr marL="512763" defTabSz="684213">
              <a:defRPr>
                <a:solidFill>
                  <a:schemeClr val="tx1"/>
                </a:solidFill>
                <a:latin typeface="Arial" charset="0"/>
              </a:defRPr>
            </a:lvl2pPr>
            <a:lvl3pPr marL="1025525" defTabSz="684213">
              <a:defRPr>
                <a:solidFill>
                  <a:schemeClr val="tx1"/>
                </a:solidFill>
                <a:latin typeface="Arial" charset="0"/>
              </a:defRPr>
            </a:lvl3pPr>
            <a:lvl4pPr marL="1538288" defTabSz="684213">
              <a:defRPr>
                <a:solidFill>
                  <a:schemeClr val="tx1"/>
                </a:solidFill>
                <a:latin typeface="Arial" charset="0"/>
              </a:defRPr>
            </a:lvl4pPr>
            <a:lvl5pPr marL="2051050" defTabSz="684213">
              <a:defRPr>
                <a:solidFill>
                  <a:schemeClr val="tx1"/>
                </a:solidFill>
                <a:latin typeface="Arial" charset="0"/>
              </a:defRPr>
            </a:lvl5pPr>
            <a:lvl6pPr marL="2508250" defTabSz="684213" fontAlgn="base">
              <a:spcBef>
                <a:spcPct val="0"/>
              </a:spcBef>
              <a:spcAft>
                <a:spcPct val="0"/>
              </a:spcAft>
              <a:defRPr>
                <a:solidFill>
                  <a:schemeClr val="tx1"/>
                </a:solidFill>
                <a:latin typeface="Arial" charset="0"/>
              </a:defRPr>
            </a:lvl6pPr>
            <a:lvl7pPr marL="2965450" defTabSz="684213" fontAlgn="base">
              <a:spcBef>
                <a:spcPct val="0"/>
              </a:spcBef>
              <a:spcAft>
                <a:spcPct val="0"/>
              </a:spcAft>
              <a:defRPr>
                <a:solidFill>
                  <a:schemeClr val="tx1"/>
                </a:solidFill>
                <a:latin typeface="Arial" charset="0"/>
              </a:defRPr>
            </a:lvl7pPr>
            <a:lvl8pPr marL="3422650" defTabSz="684213" fontAlgn="base">
              <a:spcBef>
                <a:spcPct val="0"/>
              </a:spcBef>
              <a:spcAft>
                <a:spcPct val="0"/>
              </a:spcAft>
              <a:defRPr>
                <a:solidFill>
                  <a:schemeClr val="tx1"/>
                </a:solidFill>
                <a:latin typeface="Arial" charset="0"/>
              </a:defRPr>
            </a:lvl8pPr>
            <a:lvl9pPr marL="3879850" defTabSz="684213" fontAlgn="base">
              <a:spcBef>
                <a:spcPct val="0"/>
              </a:spcBef>
              <a:spcAft>
                <a:spcPct val="0"/>
              </a:spcAft>
              <a:defRPr>
                <a:solidFill>
                  <a:schemeClr val="tx1"/>
                </a:solidFill>
                <a:latin typeface="Arial" charset="0"/>
              </a:defRPr>
            </a:lvl9pPr>
          </a:lstStyle>
          <a:p>
            <a:pPr eaLnBrk="0" hangingPunct="0">
              <a:lnSpc>
                <a:spcPct val="50000"/>
              </a:lnSpc>
              <a:spcBef>
                <a:spcPct val="50000"/>
              </a:spcBef>
              <a:defRPr/>
            </a:pPr>
            <a:endParaRPr lang="en-GB" altLang="en-US" sz="2000" b="1" dirty="0" smtClean="0">
              <a:effectLst>
                <a:outerShdw blurRad="38100" dist="38100" dir="2700000" algn="tl">
                  <a:srgbClr val="C0C0C0"/>
                </a:outerShdw>
              </a:effectLst>
              <a:latin typeface="+mn-lt"/>
            </a:endParaRPr>
          </a:p>
          <a:p>
            <a:pPr>
              <a:defRPr/>
            </a:pPr>
            <a:r>
              <a:rPr lang="en-GB" altLang="en-US" sz="2000" b="1" dirty="0" err="1" smtClean="0">
                <a:latin typeface="+mn-lt"/>
              </a:rPr>
              <a:t>Glutork</a:t>
            </a:r>
            <a:r>
              <a:rPr lang="en-GB" altLang="en-US" sz="2000" b="1" dirty="0" smtClean="0">
                <a:latin typeface="+mn-lt"/>
              </a:rPr>
              <a:t> 2020</a:t>
            </a:r>
            <a:r>
              <a:rPr lang="en-GB" altLang="en-US" sz="2000" dirty="0" smtClean="0">
                <a:latin typeface="+mn-lt"/>
              </a:rPr>
              <a:t> </a:t>
            </a:r>
          </a:p>
          <a:p>
            <a:pPr>
              <a:defRPr/>
            </a:pPr>
            <a:r>
              <a:rPr lang="en-GB" altLang="en-US" sz="2000" dirty="0" smtClean="0">
                <a:latin typeface="+mn-lt"/>
              </a:rPr>
              <a:t>For Dry Gluten Content.</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115888"/>
            <a:ext cx="9144000" cy="876300"/>
          </a:xfrm>
        </p:spPr>
        <p:txBody>
          <a:bodyPr/>
          <a:lstStyle/>
          <a:p>
            <a:pPr eaLnBrk="1" hangingPunct="1"/>
            <a:r>
              <a:rPr lang="en-US" altLang="en-US" smtClean="0"/>
              <a:t>Instrument Solutions - RVA</a:t>
            </a:r>
          </a:p>
        </p:txBody>
      </p:sp>
      <p:sp>
        <p:nvSpPr>
          <p:cNvPr id="38915" name="Rectangle 4"/>
          <p:cNvSpPr>
            <a:spLocks noGrp="1" noChangeArrowheads="1"/>
          </p:cNvSpPr>
          <p:nvPr>
            <p:ph idx="1"/>
          </p:nvPr>
        </p:nvSpPr>
        <p:spPr>
          <a:xfrm>
            <a:off x="3203575" y="1206500"/>
            <a:ext cx="5545138" cy="3240088"/>
          </a:xfrm>
        </p:spPr>
        <p:txBody>
          <a:bodyPr/>
          <a:lstStyle/>
          <a:p>
            <a:pPr eaLnBrk="1" hangingPunct="1">
              <a:spcBef>
                <a:spcPct val="0"/>
              </a:spcBef>
              <a:defRPr/>
            </a:pPr>
            <a:r>
              <a:rPr lang="en-US" altLang="en-US" sz="2000" b="1" dirty="0" smtClean="0">
                <a:latin typeface="Arial" charset="0"/>
              </a:rPr>
              <a:t>Rapid </a:t>
            </a:r>
            <a:r>
              <a:rPr lang="en-US" altLang="en-US" sz="2000" b="1" dirty="0" err="1" smtClean="0">
                <a:latin typeface="Arial" charset="0"/>
              </a:rPr>
              <a:t>Visco</a:t>
            </a:r>
            <a:r>
              <a:rPr lang="en-US" altLang="en-US" sz="2000" b="1" dirty="0" smtClean="0">
                <a:latin typeface="Arial" charset="0"/>
              </a:rPr>
              <a:t> </a:t>
            </a:r>
            <a:r>
              <a:rPr lang="en-US" altLang="en-US" sz="2000" b="1" dirty="0" err="1" smtClean="0">
                <a:latin typeface="Arial" charset="0"/>
              </a:rPr>
              <a:t>Analyser</a:t>
            </a:r>
            <a:endParaRPr lang="en-US" altLang="en-US" sz="2000" b="1" dirty="0" smtClean="0">
              <a:latin typeface="Arial" charset="0"/>
            </a:endParaRPr>
          </a:p>
          <a:p>
            <a:pPr marL="177800" indent="-177800" eaLnBrk="1" hangingPunct="1">
              <a:lnSpc>
                <a:spcPct val="130000"/>
              </a:lnSpc>
              <a:spcBef>
                <a:spcPct val="0"/>
              </a:spcBef>
              <a:buFont typeface="Arial" panose="020B0604020202020204" pitchFamily="34" charset="0"/>
              <a:buChar char="•"/>
              <a:defRPr/>
            </a:pPr>
            <a:r>
              <a:rPr lang="en-US" altLang="en-US" sz="2000" dirty="0" smtClean="0"/>
              <a:t>Rapid heating &amp; cooling rotational viscometer</a:t>
            </a:r>
          </a:p>
          <a:p>
            <a:pPr marL="177800" indent="-177800" eaLnBrk="1" hangingPunct="1">
              <a:lnSpc>
                <a:spcPct val="130000"/>
              </a:lnSpc>
              <a:spcBef>
                <a:spcPct val="0"/>
              </a:spcBef>
              <a:buFont typeface="Arial" panose="020B0604020202020204" pitchFamily="34" charset="0"/>
              <a:buChar char="•"/>
              <a:defRPr/>
            </a:pPr>
            <a:r>
              <a:rPr lang="en-US" altLang="en-US" sz="2000" dirty="0" smtClean="0"/>
              <a:t>Viscosity measurement (canister &amp; paddle)</a:t>
            </a:r>
          </a:p>
          <a:p>
            <a:pPr marL="177800" indent="-177800" eaLnBrk="1" hangingPunct="1">
              <a:lnSpc>
                <a:spcPct val="130000"/>
              </a:lnSpc>
              <a:spcBef>
                <a:spcPct val="0"/>
              </a:spcBef>
              <a:buFont typeface="Arial" panose="020B0604020202020204" pitchFamily="34" charset="0"/>
              <a:buChar char="•"/>
              <a:defRPr/>
            </a:pPr>
            <a:r>
              <a:rPr lang="en-US" altLang="en-US" sz="2000" dirty="0" smtClean="0"/>
              <a:t>Temperature control/Shear control</a:t>
            </a:r>
          </a:p>
          <a:p>
            <a:pPr marL="177800" indent="-177800" eaLnBrk="1" hangingPunct="1">
              <a:lnSpc>
                <a:spcPct val="130000"/>
              </a:lnSpc>
              <a:spcBef>
                <a:spcPct val="0"/>
              </a:spcBef>
              <a:buFont typeface="Arial" panose="020B0604020202020204" pitchFamily="34" charset="0"/>
              <a:buChar char="•"/>
              <a:defRPr/>
            </a:pPr>
            <a:r>
              <a:rPr lang="en-US" altLang="en-US" sz="2000" dirty="0" smtClean="0"/>
              <a:t>RVA 4500 high sensitivity down to 10 </a:t>
            </a:r>
            <a:r>
              <a:rPr lang="en-US" altLang="en-US" sz="2000" dirty="0" err="1" smtClean="0"/>
              <a:t>cP</a:t>
            </a:r>
            <a:r>
              <a:rPr lang="en-US" altLang="en-US" sz="2000" dirty="0" smtClean="0"/>
              <a:t> &amp; </a:t>
            </a:r>
            <a:br>
              <a:rPr lang="en-US" altLang="en-US" sz="2000" dirty="0" smtClean="0"/>
            </a:br>
            <a:r>
              <a:rPr lang="en-US" altLang="en-US" sz="2000" dirty="0" smtClean="0"/>
              <a:t>up to 50,000 </a:t>
            </a:r>
            <a:r>
              <a:rPr lang="en-US" altLang="en-US" sz="2000" dirty="0" err="1" smtClean="0"/>
              <a:t>cP</a:t>
            </a:r>
            <a:r>
              <a:rPr lang="en-US" altLang="en-US" sz="2000" dirty="0" smtClean="0"/>
              <a:t>, TCW software</a:t>
            </a:r>
          </a:p>
          <a:p>
            <a:pPr marL="177800" indent="-177800" eaLnBrk="1" hangingPunct="1">
              <a:lnSpc>
                <a:spcPct val="130000"/>
              </a:lnSpc>
              <a:spcBef>
                <a:spcPct val="0"/>
              </a:spcBef>
              <a:buFont typeface="Arial" panose="020B0604020202020204" pitchFamily="34" charset="0"/>
              <a:buChar char="•"/>
              <a:defRPr/>
            </a:pPr>
            <a:r>
              <a:rPr lang="en-US" altLang="en-US" sz="2000" dirty="0" smtClean="0"/>
              <a:t>RVA-</a:t>
            </a:r>
            <a:r>
              <a:rPr lang="en-US" altLang="en-US" sz="2000" dirty="0" err="1" smtClean="0"/>
              <a:t>TecMaster</a:t>
            </a:r>
            <a:r>
              <a:rPr lang="en-US" altLang="en-US" sz="2000" dirty="0" smtClean="0"/>
              <a:t> mid range (TCW3 &amp; stand alone) </a:t>
            </a:r>
          </a:p>
          <a:p>
            <a:pPr marL="177800" indent="-177800" eaLnBrk="1" hangingPunct="1">
              <a:lnSpc>
                <a:spcPct val="130000"/>
              </a:lnSpc>
              <a:spcBef>
                <a:spcPct val="0"/>
              </a:spcBef>
              <a:buFont typeface="Arial" panose="020B0604020202020204" pitchFamily="34" charset="0"/>
              <a:buChar char="•"/>
              <a:defRPr/>
            </a:pPr>
            <a:r>
              <a:rPr lang="en-US" altLang="en-US" sz="2000" dirty="0" smtClean="0"/>
              <a:t>RVA-StarchMaster2 (stand alone)</a:t>
            </a:r>
          </a:p>
          <a:p>
            <a:pPr eaLnBrk="1" hangingPunct="1">
              <a:lnSpc>
                <a:spcPct val="130000"/>
              </a:lnSpc>
              <a:spcBef>
                <a:spcPct val="0"/>
              </a:spcBef>
              <a:defRPr/>
            </a:pPr>
            <a:endParaRPr lang="en-US" altLang="en-US" sz="2000" dirty="0" smtClean="0"/>
          </a:p>
        </p:txBody>
      </p:sp>
      <p:pic>
        <p:nvPicPr>
          <p:cNvPr id="58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8235"/>
          <a:stretch>
            <a:fillRect/>
          </a:stretch>
        </p:blipFill>
        <p:spPr bwMode="auto">
          <a:xfrm>
            <a:off x="3324225" y="4548188"/>
            <a:ext cx="3335338"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58373" name="Picture 7" descr="C:\Users\cger.PIAB\Desktop\FA¦êRDIGA Spegling_OK\RVA4500 Reflex.jpg"/>
          <p:cNvPicPr>
            <a:picLocks noChangeAspect="1" noChangeArrowheads="1"/>
          </p:cNvPicPr>
          <p:nvPr/>
        </p:nvPicPr>
        <p:blipFill>
          <a:blip r:embed="rId4">
            <a:extLst>
              <a:ext uri="{28A0092B-C50C-407E-A947-70E740481C1C}">
                <a14:useLocalDpi xmlns:a14="http://schemas.microsoft.com/office/drawing/2010/main" val="0"/>
              </a:ext>
            </a:extLst>
          </a:blip>
          <a:srcRect l="8514" t="2264" r="8154" b="5182"/>
          <a:stretch>
            <a:fillRect/>
          </a:stretch>
        </p:blipFill>
        <p:spPr bwMode="auto">
          <a:xfrm>
            <a:off x="468313" y="1000125"/>
            <a:ext cx="220186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8" descr="C:\Users\cger.PIAB\Desktop\FA¦êRDIGA Spegling_OK\RVA_TM_PI_reflex_.jpg"/>
          <p:cNvPicPr>
            <a:picLocks noChangeAspect="1" noChangeArrowheads="1"/>
          </p:cNvPicPr>
          <p:nvPr/>
        </p:nvPicPr>
        <p:blipFill rotWithShape="1">
          <a:blip r:embed="rId5">
            <a:extLst>
              <a:ext uri="{28A0092B-C50C-407E-A947-70E740481C1C}">
                <a14:useLocalDpi xmlns:a14="http://schemas.microsoft.com/office/drawing/2010/main" val="0"/>
              </a:ext>
            </a:extLst>
          </a:blip>
          <a:srcRect l="5750" t="4160" r="5005" b="39459"/>
          <a:stretch/>
        </p:blipFill>
        <p:spPr bwMode="auto">
          <a:xfrm>
            <a:off x="611188" y="4365625"/>
            <a:ext cx="187801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26988"/>
            <a:ext cx="9144000" cy="1143001"/>
          </a:xfrm>
        </p:spPr>
        <p:txBody>
          <a:bodyPr/>
          <a:lstStyle/>
          <a:p>
            <a:pPr eaLnBrk="1" hangingPunct="1"/>
            <a:r>
              <a:rPr lang="en-US" altLang="en-US" smtClean="0"/>
              <a:t>doughLAB models</a:t>
            </a:r>
          </a:p>
        </p:txBody>
      </p:sp>
      <p:sp>
        <p:nvSpPr>
          <p:cNvPr id="40963" name="Rectangle 3"/>
          <p:cNvSpPr>
            <a:spLocks noGrp="1" noChangeArrowheads="1"/>
          </p:cNvSpPr>
          <p:nvPr>
            <p:ph idx="1"/>
          </p:nvPr>
        </p:nvSpPr>
        <p:spPr>
          <a:xfrm>
            <a:off x="5364163" y="1125538"/>
            <a:ext cx="3168650" cy="2016125"/>
          </a:xfrm>
        </p:spPr>
        <p:txBody>
          <a:bodyPr/>
          <a:lstStyle/>
          <a:p>
            <a:pPr eaLnBrk="1" hangingPunct="1">
              <a:defRPr/>
            </a:pPr>
            <a:r>
              <a:rPr lang="en-US" altLang="en-US" sz="2000" b="1" dirty="0" smtClean="0">
                <a:cs typeface="Arial" charset="0"/>
              </a:rPr>
              <a:t>micro-</a:t>
            </a:r>
            <a:r>
              <a:rPr lang="en-US" altLang="en-US" sz="2000" b="1" dirty="0" err="1" smtClean="0">
                <a:cs typeface="Arial" charset="0"/>
              </a:rPr>
              <a:t>doughLAB</a:t>
            </a:r>
            <a:r>
              <a:rPr lang="en-US" altLang="en-US" sz="2000" dirty="0" smtClean="0">
                <a:cs typeface="Arial" charset="0"/>
              </a:rPr>
              <a:t>: </a:t>
            </a:r>
            <a:br>
              <a:rPr lang="en-US" altLang="en-US" sz="2000" dirty="0" smtClean="0">
                <a:cs typeface="Arial" charset="0"/>
              </a:rPr>
            </a:br>
            <a:r>
              <a:rPr lang="en-US" altLang="en-US" sz="2000" dirty="0" smtClean="0">
                <a:cs typeface="Arial" charset="0"/>
              </a:rPr>
              <a:t>4g (research/breeder scale) uses the same methodology and correlates with large scale methods.</a:t>
            </a:r>
          </a:p>
          <a:p>
            <a:pPr marL="88900" indent="12700" eaLnBrk="1" hangingPunct="1">
              <a:defRPr/>
            </a:pPr>
            <a:endParaRPr lang="en-US" altLang="en-US" sz="2000" dirty="0" smtClean="0">
              <a:cs typeface="Arial" charset="0"/>
            </a:endParaRPr>
          </a:p>
        </p:txBody>
      </p:sp>
      <p:pic>
        <p:nvPicPr>
          <p:cNvPr id="63491" name="Picture 8" descr="U:\Marketing\Brochures\Products\micro-doughLAB\micro-doughLAB ENG\Links\udN micro-doughLAB Render - Ref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73463"/>
            <a:ext cx="189706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descr="C:\Users\cger.PIAB\Desktop\FA¦êRDIGA Spegling_OK\DL2500_ref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2565400"/>
            <a:ext cx="4465637"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684213" y="1123950"/>
            <a:ext cx="2916237"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12700" eaLnBrk="0" hangingPunct="0">
              <a:spcBef>
                <a:spcPct val="20000"/>
              </a:spcBef>
              <a:buFont typeface="Arial" charset="0"/>
              <a:buChar char="•"/>
              <a:defRPr sz="2400">
                <a:solidFill>
                  <a:schemeClr val="tx1"/>
                </a:solidFill>
                <a:latin typeface="Calibri" pitchFamily="34" charset="0"/>
              </a:defRPr>
            </a:lvl1pPr>
            <a:lvl2pPr marL="909638" indent="-285750" eaLnBrk="0" hangingPunct="0">
              <a:spcBef>
                <a:spcPct val="20000"/>
              </a:spcBef>
              <a:buFont typeface="Arial" charset="0"/>
              <a:buChar char="•"/>
              <a:defRPr sz="2000">
                <a:solidFill>
                  <a:schemeClr val="tx1"/>
                </a:solidFill>
                <a:latin typeface="Calibri" pitchFamily="34" charset="0"/>
              </a:defRPr>
            </a:lvl2pPr>
            <a:lvl3pPr marL="1317625" indent="-228600" eaLnBrk="0" hangingPunct="0">
              <a:spcBef>
                <a:spcPct val="20000"/>
              </a:spcBef>
              <a:buFont typeface="Arial" charset="0"/>
              <a:buChar char="•"/>
              <a:defRPr>
                <a:solidFill>
                  <a:schemeClr val="tx1"/>
                </a:solidFill>
                <a:latin typeface="Calibri" pitchFamily="34" charset="0"/>
              </a:defRPr>
            </a:lvl3pPr>
            <a:lvl4pPr marL="1725613" indent="-228600" eaLnBrk="0" hangingPunct="0">
              <a:spcBef>
                <a:spcPct val="20000"/>
              </a:spcBef>
              <a:buFont typeface="Arial" charset="0"/>
              <a:buChar char="•"/>
              <a:defRPr sz="1600">
                <a:solidFill>
                  <a:schemeClr val="tx1"/>
                </a:solidFill>
                <a:latin typeface="Calibri" pitchFamily="34" charset="0"/>
              </a:defRPr>
            </a:lvl4pPr>
            <a:lvl5pPr marL="2133600" indent="-228600" eaLnBrk="0" hangingPunct="0">
              <a:spcBef>
                <a:spcPct val="20000"/>
              </a:spcBef>
              <a:buChar char="»"/>
              <a:defRPr sz="2400">
                <a:solidFill>
                  <a:schemeClr val="tx1"/>
                </a:solidFill>
                <a:latin typeface="Calibri" pitchFamily="34" charset="0"/>
              </a:defRPr>
            </a:lvl5pPr>
            <a:lvl6pPr marL="2590800" indent="-228600" eaLnBrk="0" fontAlgn="base" hangingPunct="0">
              <a:spcBef>
                <a:spcPct val="20000"/>
              </a:spcBef>
              <a:spcAft>
                <a:spcPct val="0"/>
              </a:spcAft>
              <a:buChar char="»"/>
              <a:defRPr sz="2400">
                <a:solidFill>
                  <a:schemeClr val="tx1"/>
                </a:solidFill>
                <a:latin typeface="Calibri" pitchFamily="34" charset="0"/>
              </a:defRPr>
            </a:lvl6pPr>
            <a:lvl7pPr marL="3048000" indent="-228600" eaLnBrk="0" fontAlgn="base" hangingPunct="0">
              <a:spcBef>
                <a:spcPct val="20000"/>
              </a:spcBef>
              <a:spcAft>
                <a:spcPct val="0"/>
              </a:spcAft>
              <a:buChar char="»"/>
              <a:defRPr sz="2400">
                <a:solidFill>
                  <a:schemeClr val="tx1"/>
                </a:solidFill>
                <a:latin typeface="Calibri" pitchFamily="34" charset="0"/>
              </a:defRPr>
            </a:lvl7pPr>
            <a:lvl8pPr marL="3505200" indent="-228600" eaLnBrk="0" fontAlgn="base" hangingPunct="0">
              <a:spcBef>
                <a:spcPct val="20000"/>
              </a:spcBef>
              <a:spcAft>
                <a:spcPct val="0"/>
              </a:spcAft>
              <a:buChar char="»"/>
              <a:defRPr sz="2400">
                <a:solidFill>
                  <a:schemeClr val="tx1"/>
                </a:solidFill>
                <a:latin typeface="Calibri" pitchFamily="34" charset="0"/>
              </a:defRPr>
            </a:lvl8pPr>
            <a:lvl9pPr marL="3962400" indent="-228600" eaLnBrk="0" fontAlgn="base" hangingPunct="0">
              <a:spcBef>
                <a:spcPct val="20000"/>
              </a:spcBef>
              <a:spcAft>
                <a:spcPct val="0"/>
              </a:spcAft>
              <a:buChar char="»"/>
              <a:defRPr sz="2400">
                <a:solidFill>
                  <a:schemeClr val="tx1"/>
                </a:solidFill>
                <a:latin typeface="Calibri" pitchFamily="34" charset="0"/>
              </a:defRPr>
            </a:lvl9pPr>
          </a:lstStyle>
          <a:p>
            <a:pPr indent="0" eaLnBrk="1" hangingPunct="1">
              <a:buFontTx/>
              <a:buNone/>
              <a:defRPr/>
            </a:pPr>
            <a:r>
              <a:rPr lang="en-US" altLang="en-US" sz="2000" b="1" dirty="0" err="1" smtClean="0">
                <a:latin typeface="+mn-lt"/>
              </a:rPr>
              <a:t>doughLAB</a:t>
            </a:r>
            <a:r>
              <a:rPr lang="en-US" altLang="en-US" sz="2000" dirty="0" smtClean="0">
                <a:latin typeface="+mn-lt"/>
              </a:rPr>
              <a:t>: </a:t>
            </a:r>
            <a:br>
              <a:rPr lang="en-US" altLang="en-US" sz="2000" dirty="0" smtClean="0">
                <a:latin typeface="+mn-lt"/>
              </a:rPr>
            </a:br>
            <a:r>
              <a:rPr lang="en-US" altLang="en-US" sz="2000" dirty="0" smtClean="0">
                <a:latin typeface="+mn-lt"/>
              </a:rPr>
              <a:t>300g or 50g Z-arm mixing to determine flour processing quality.</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443663" y="777875"/>
            <a:ext cx="2376487" cy="993775"/>
          </a:xfrm>
        </p:spPr>
        <p:txBody>
          <a:bodyPr/>
          <a:lstStyle/>
          <a:p>
            <a:pPr algn="l" eaLnBrk="1" hangingPunct="1"/>
            <a:r>
              <a:rPr lang="en-US" altLang="en-US" smtClean="0"/>
              <a:t>Our History</a:t>
            </a:r>
          </a:p>
        </p:txBody>
      </p:sp>
      <p:sp>
        <p:nvSpPr>
          <p:cNvPr id="35843" name="Rectangle 3"/>
          <p:cNvSpPr>
            <a:spLocks noGrp="1" noChangeArrowheads="1"/>
          </p:cNvSpPr>
          <p:nvPr>
            <p:ph idx="1"/>
          </p:nvPr>
        </p:nvSpPr>
        <p:spPr>
          <a:xfrm>
            <a:off x="6448425" y="1555750"/>
            <a:ext cx="3024188" cy="1441450"/>
          </a:xfrm>
        </p:spPr>
        <p:txBody>
          <a:bodyPr/>
          <a:lstStyle/>
          <a:p>
            <a:pPr eaLnBrk="1" hangingPunct="1">
              <a:lnSpc>
                <a:spcPct val="90000"/>
              </a:lnSpc>
            </a:pPr>
            <a:r>
              <a:rPr lang="en-US" altLang="en-US" dirty="0" err="1" smtClean="0"/>
              <a:t>Harald</a:t>
            </a:r>
            <a:r>
              <a:rPr lang="en-US" altLang="en-US" dirty="0" smtClean="0"/>
              <a:t> </a:t>
            </a:r>
            <a:r>
              <a:rPr lang="en-US" altLang="en-US" dirty="0" err="1" smtClean="0"/>
              <a:t>Perten</a:t>
            </a:r>
            <a:r>
              <a:rPr lang="en-US" altLang="en-US" dirty="0" smtClean="0"/>
              <a:t>, </a:t>
            </a:r>
            <a:br>
              <a:rPr lang="en-US" altLang="en-US" dirty="0" smtClean="0"/>
            </a:br>
            <a:r>
              <a:rPr lang="en-US" altLang="en-US" dirty="0" smtClean="0"/>
              <a:t>a cereal chemist, founded the </a:t>
            </a:r>
            <a:br>
              <a:rPr lang="en-US" altLang="en-US" dirty="0" smtClean="0"/>
            </a:br>
            <a:r>
              <a:rPr lang="en-US" altLang="en-US" dirty="0" smtClean="0"/>
              <a:t>company in 1962. </a:t>
            </a:r>
          </a:p>
          <a:p>
            <a:pPr eaLnBrk="1" hangingPunct="1">
              <a:lnSpc>
                <a:spcPct val="90000"/>
              </a:lnSpc>
            </a:pPr>
            <a:endParaRPr lang="en-US" altLang="en-US" sz="2300" dirty="0" smtClean="0"/>
          </a:p>
        </p:txBody>
      </p:sp>
      <p:sp>
        <p:nvSpPr>
          <p:cNvPr id="8" name="Rectangle 7"/>
          <p:cNvSpPr/>
          <p:nvPr/>
        </p:nvSpPr>
        <p:spPr bwMode="auto">
          <a:xfrm rot="21000000">
            <a:off x="-192088" y="1222375"/>
            <a:ext cx="6402388" cy="3409950"/>
          </a:xfrm>
          <a:prstGeom prst="rect">
            <a:avLst/>
          </a:prstGeom>
          <a:solidFill>
            <a:schemeClr val="bg1"/>
          </a:solidFill>
          <a:ln w="317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a:extLst/>
        </p:spPr>
        <p:txBody>
          <a:bodyPr anchor="ctr"/>
          <a:lstStyle/>
          <a:p>
            <a:pPr>
              <a:defRPr/>
            </a:pPr>
            <a:endParaRPr lang="sv-SE"/>
          </a:p>
        </p:txBody>
      </p:sp>
      <p:pic>
        <p:nvPicPr>
          <p:cNvPr id="35845" name="Picture 8" descr="U:\Marketing\Web\Banners + images to new website\Images to NEW website\Article_width 578px\50years banner\Harald Perten_width 578px_mall - 300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0">
            <a:off x="41275" y="1389063"/>
            <a:ext cx="601027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logoMai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063" y="5334000"/>
            <a:ext cx="230346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fao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5275263"/>
            <a:ext cx="647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logo_n180h">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0838" y="5229225"/>
            <a:ext cx="10826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Global presence</a:t>
            </a:r>
          </a:p>
        </p:txBody>
      </p:sp>
      <p:sp>
        <p:nvSpPr>
          <p:cNvPr id="64515" name="Content Placeholder 1"/>
          <p:cNvSpPr>
            <a:spLocks noGrp="1"/>
          </p:cNvSpPr>
          <p:nvPr>
            <p:ph idx="1"/>
          </p:nvPr>
        </p:nvSpPr>
        <p:spPr>
          <a:xfrm>
            <a:off x="539750" y="981075"/>
            <a:ext cx="8064500" cy="720725"/>
          </a:xfrm>
        </p:spPr>
        <p:txBody>
          <a:bodyPr/>
          <a:lstStyle/>
          <a:p>
            <a:pPr algn="ctr" eaLnBrk="1" hangingPunct="1"/>
            <a:r>
              <a:rPr lang="en-US" altLang="en-US" smtClean="0"/>
              <a:t>With distributors we cover 100 countries around the world.</a:t>
            </a:r>
          </a:p>
          <a:p>
            <a:pPr algn="ctr" eaLnBrk="1" hangingPunct="1"/>
            <a:endParaRPr lang="en-US" altLang="en-US"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052736"/>
            <a:ext cx="7848872" cy="5022092"/>
          </a:xfrm>
          <a:prstGeom prst="rect">
            <a:avLst/>
          </a:prstGeom>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Customer focus</a:t>
            </a:r>
            <a:endParaRPr lang="en-US" dirty="0"/>
          </a:p>
        </p:txBody>
      </p:sp>
      <p:sp>
        <p:nvSpPr>
          <p:cNvPr id="3" name="Content Placeholder 2"/>
          <p:cNvSpPr>
            <a:spLocks noGrp="1"/>
          </p:cNvSpPr>
          <p:nvPr>
            <p:ph idx="1"/>
          </p:nvPr>
        </p:nvSpPr>
        <p:spPr/>
        <p:txBody>
          <a:bodyPr/>
          <a:lstStyle/>
          <a:p>
            <a:r>
              <a:rPr lang="en-US" altLang="en-US" b="1" dirty="0"/>
              <a:t>Short lead time and shipments on time</a:t>
            </a:r>
          </a:p>
          <a:p>
            <a:r>
              <a:rPr lang="en-US" altLang="en-US" b="1" dirty="0"/>
              <a:t>Extensive after sales support and service</a:t>
            </a:r>
          </a:p>
          <a:p>
            <a:pPr marL="180975" lvl="1" indent="-180975"/>
            <a:r>
              <a:rPr lang="en-US" altLang="en-US" dirty="0"/>
              <a:t>Predictive Maintenance Packages</a:t>
            </a:r>
          </a:p>
          <a:p>
            <a:pPr marL="180975" lvl="1" indent="-180975"/>
            <a:r>
              <a:rPr lang="en-US" altLang="en-US" dirty="0"/>
              <a:t>Reference samples for verifying instrument accuracy </a:t>
            </a:r>
          </a:p>
          <a:p>
            <a:pPr marL="180975" lvl="1" indent="-180975"/>
            <a:r>
              <a:rPr lang="en-US" altLang="en-US" dirty="0"/>
              <a:t>NIR Calibration support and service</a:t>
            </a:r>
          </a:p>
          <a:p>
            <a:r>
              <a:rPr lang="en-US" altLang="en-US" b="1" dirty="0"/>
              <a:t>Global service organization in all time zones</a:t>
            </a:r>
          </a:p>
          <a:p>
            <a:r>
              <a:rPr lang="en-US" altLang="en-US" b="1" dirty="0"/>
              <a:t>Customized Engineering and Software adoptions</a:t>
            </a:r>
          </a:p>
          <a:p>
            <a:pPr marL="180975" lvl="1" indent="-180975"/>
            <a:r>
              <a:rPr lang="en-US" altLang="en-US" dirty="0"/>
              <a:t>On-line sample presentation</a:t>
            </a:r>
          </a:p>
          <a:p>
            <a:pPr marL="180975" lvl="1" indent="-180975"/>
            <a:r>
              <a:rPr lang="en-US" altLang="en-US" dirty="0"/>
              <a:t>Software integration</a:t>
            </a:r>
          </a:p>
        </p:txBody>
      </p:sp>
    </p:spTree>
    <p:extLst>
      <p:ext uri="{BB962C8B-B14F-4D97-AF65-F5344CB8AC3E}">
        <p14:creationId xmlns:p14="http://schemas.microsoft.com/office/powerpoint/2010/main" val="127958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27" y="53975"/>
            <a:ext cx="8064896" cy="1143000"/>
          </a:xfrm>
        </p:spPr>
        <p:txBody>
          <a:bodyPr/>
          <a:lstStyle/>
          <a:p>
            <a:r>
              <a:rPr lang="sv-SE" dirty="0" smtClean="0"/>
              <a:t>Perten Instruments Group Sales</a:t>
            </a:r>
            <a:endParaRPr lang="sv-SE" dirty="0"/>
          </a:p>
        </p:txBody>
      </p:sp>
      <p:pic>
        <p:nvPicPr>
          <p:cNvPr id="1026" name="Picture 2" descr="C:\Users\bsin.PIAB\AppData\Local\Microsoft\Windows\Temporary Internet Files\Content.IE5\R5DMJJ3V\MC90043482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322" y="841676"/>
            <a:ext cx="5873441"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8589" y="5019273"/>
            <a:ext cx="1138453" cy="707886"/>
          </a:xfrm>
          <a:prstGeom prst="rect">
            <a:avLst/>
          </a:prstGeom>
          <a:noFill/>
        </p:spPr>
        <p:txBody>
          <a:bodyPr wrap="none" rtlCol="0">
            <a:spAutoFit/>
          </a:bodyPr>
          <a:lstStyle/>
          <a:p>
            <a:pPr algn="ctr"/>
            <a:r>
              <a:rPr lang="sv-SE" sz="2000" b="1" dirty="0" smtClean="0"/>
              <a:t>CAGR</a:t>
            </a:r>
          </a:p>
          <a:p>
            <a:pPr algn="ctr"/>
            <a:r>
              <a:rPr lang="sv-SE" sz="2000" b="1" dirty="0" smtClean="0"/>
              <a:t>15-20 %</a:t>
            </a:r>
            <a:endParaRPr lang="sv-SE" sz="2000" b="1" dirty="0"/>
          </a:p>
        </p:txBody>
      </p:sp>
    </p:spTree>
    <p:extLst>
      <p:ext uri="{BB962C8B-B14F-4D97-AF65-F5344CB8AC3E}">
        <p14:creationId xmlns:p14="http://schemas.microsoft.com/office/powerpoint/2010/main" val="362746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sv-SE" altLang="en-US" smtClean="0"/>
              <a:t>Questions</a:t>
            </a:r>
            <a:endParaRPr lang="en-US" altLang="en-US" smtClean="0"/>
          </a:p>
        </p:txBody>
      </p:sp>
      <p:sp>
        <p:nvSpPr>
          <p:cNvPr id="65539" name="Content Placeholder 2"/>
          <p:cNvSpPr>
            <a:spLocks noGrp="1"/>
          </p:cNvSpPr>
          <p:nvPr>
            <p:ph idx="1"/>
          </p:nvPr>
        </p:nvSpPr>
        <p:spPr/>
        <p:txBody>
          <a:bodyPr/>
          <a:lstStyle/>
          <a:p>
            <a:endParaRPr lang="en-US" altLang="en-US" smtClean="0"/>
          </a:p>
        </p:txBody>
      </p:sp>
      <p:pic>
        <p:nvPicPr>
          <p:cNvPr id="65540" name="Picture 2" descr="C:\Users\cger.PIAB\Desktop\iStock_000019628247XLarge - Blue.jpg"/>
          <p:cNvPicPr>
            <a:picLocks noChangeAspect="1" noChangeArrowheads="1"/>
          </p:cNvPicPr>
          <p:nvPr/>
        </p:nvPicPr>
        <p:blipFill>
          <a:blip r:embed="rId2">
            <a:extLst>
              <a:ext uri="{28A0092B-C50C-407E-A947-70E740481C1C}">
                <a14:useLocalDpi xmlns:a14="http://schemas.microsoft.com/office/drawing/2010/main" val="0"/>
              </a:ext>
            </a:extLst>
          </a:blip>
          <a:srcRect l="1405" t="912" r="1379" b="943"/>
          <a:stretch>
            <a:fillRect/>
          </a:stretch>
        </p:blipFill>
        <p:spPr bwMode="auto">
          <a:xfrm>
            <a:off x="3203575" y="1412875"/>
            <a:ext cx="2955925"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Bread is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268413"/>
            <a:ext cx="3011487"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bg1"/>
                </a:solidFill>
                <a:miter lim="800000"/>
                <a:headEnd/>
                <a:tailEnd/>
              </a14:hiddenLine>
            </a:ext>
          </a:extLst>
        </p:spPr>
      </p:pic>
      <p:sp>
        <p:nvSpPr>
          <p:cNvPr id="3" name="Subtitle 2"/>
          <p:cNvSpPr>
            <a:spLocks noGrp="1"/>
          </p:cNvSpPr>
          <p:nvPr>
            <p:ph type="subTitle" idx="1"/>
          </p:nvPr>
        </p:nvSpPr>
        <p:spPr/>
        <p:txBody>
          <a:bodyPr/>
          <a:lstStyle/>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5"/>
          <p:cNvSpPr>
            <a:spLocks noChangeArrowheads="1"/>
          </p:cNvSpPr>
          <p:nvPr/>
        </p:nvSpPr>
        <p:spPr bwMode="auto">
          <a:xfrm>
            <a:off x="0" y="5084763"/>
            <a:ext cx="9144000" cy="18002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pic>
        <p:nvPicPr>
          <p:cNvPr id="34818" name="Picture 2" descr="U:\Marketing\Corporate Identity\Logotypes\Perten Instruments\Short line\PERTEN_logo [Conver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2564904"/>
            <a:ext cx="513238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ctrTitle"/>
          </p:nvPr>
        </p:nvSpPr>
        <p:spPr>
          <a:xfrm>
            <a:off x="-36513" y="3687266"/>
            <a:ext cx="9218613" cy="1470025"/>
          </a:xfrm>
        </p:spPr>
        <p:txBody>
          <a:bodyPr/>
          <a:lstStyle/>
          <a:p>
            <a:pPr eaLnBrk="1" hangingPunct="1"/>
            <a:r>
              <a:rPr lang="en-US" altLang="en-US" sz="3000" dirty="0" smtClean="0"/>
              <a:t>Your partner in Agri Food Quality Control</a:t>
            </a:r>
          </a:p>
        </p:txBody>
      </p:sp>
    </p:spTree>
  </p:cSld>
  <p:clrMapOvr>
    <a:masterClrMapping/>
  </p:clrMapOvr>
  <p:transition spd="slow" advClick="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73025"/>
            <a:ext cx="9144000" cy="1268413"/>
          </a:xfrm>
        </p:spPr>
        <p:txBody>
          <a:bodyPr/>
          <a:lstStyle/>
          <a:p>
            <a:pPr eaLnBrk="1" hangingPunct="1"/>
            <a:r>
              <a:rPr lang="en-US" altLang="en-US" smtClean="0"/>
              <a:t>Innovation &amp; Quality</a:t>
            </a:r>
          </a:p>
        </p:txBody>
      </p:sp>
      <p:sp>
        <p:nvSpPr>
          <p:cNvPr id="8" name="Rectangle 3"/>
          <p:cNvSpPr txBox="1">
            <a:spLocks noChangeArrowheads="1"/>
          </p:cNvSpPr>
          <p:nvPr/>
        </p:nvSpPr>
        <p:spPr bwMode="auto">
          <a:xfrm>
            <a:off x="2595563" y="1557338"/>
            <a:ext cx="3776662"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a:solidFill>
                  <a:schemeClr val="tx1"/>
                </a:solidFill>
                <a:latin typeface="+mn-lt"/>
              </a:defRPr>
            </a:lvl2pPr>
            <a:lvl3pPr marL="628650" indent="-182563" algn="l" rtl="0" eaLnBrk="1" fontAlgn="base" hangingPunct="1">
              <a:spcBef>
                <a:spcPct val="20000"/>
              </a:spcBef>
              <a:spcAft>
                <a:spcPct val="0"/>
              </a:spcAft>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Font typeface="Arial" panose="020B0604020202020204" pitchFamily="34" charset="0"/>
              <a:buChar char="•"/>
              <a:defRPr sz="1200">
                <a:solidFill>
                  <a:schemeClr val="tx1"/>
                </a:solidFill>
                <a:latin typeface="+mn-lt"/>
              </a:defRPr>
            </a:lvl4pPr>
            <a:lvl5pPr marL="2057400" indent="-2286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a:defRPr/>
            </a:pPr>
            <a:r>
              <a:rPr lang="en-US" altLang="en-US" kern="0" dirty="0" smtClean="0"/>
              <a:t>50 years ago </a:t>
            </a:r>
            <a:r>
              <a:rPr lang="en-US" altLang="en-US" kern="0" dirty="0" err="1" smtClean="0"/>
              <a:t>Perten</a:t>
            </a:r>
            <a:r>
              <a:rPr lang="en-US" altLang="en-US" kern="0" dirty="0" smtClean="0"/>
              <a:t> developed the Falling Number method and instrumentation.</a:t>
            </a:r>
          </a:p>
          <a:p>
            <a:pPr>
              <a:defRPr/>
            </a:pPr>
            <a:r>
              <a:rPr lang="en-US" altLang="en-US" kern="0" dirty="0" smtClean="0"/>
              <a:t> </a:t>
            </a:r>
          </a:p>
        </p:txBody>
      </p:sp>
      <p:pic>
        <p:nvPicPr>
          <p:cNvPr id="36868" name="Picture 7" descr="U:\Marketing\Brochures\FN\FN Appl. &amp; Method\FN Application &amp; Method EN\Links\FN_logo blue.tif"/>
          <p:cNvPicPr>
            <a:picLocks noChangeAspect="1" noChangeArrowheads="1"/>
          </p:cNvPicPr>
          <p:nvPr/>
        </p:nvPicPr>
        <p:blipFill>
          <a:blip r:embed="rId3">
            <a:extLst>
              <a:ext uri="{28A0092B-C50C-407E-A947-70E740481C1C}">
                <a14:useLocalDpi xmlns:a14="http://schemas.microsoft.com/office/drawing/2010/main" val="0"/>
              </a:ext>
            </a:extLst>
          </a:blip>
          <a:srcRect l="3726"/>
          <a:stretch>
            <a:fillRect/>
          </a:stretch>
        </p:blipFill>
        <p:spPr bwMode="auto">
          <a:xfrm>
            <a:off x="6288088" y="1216025"/>
            <a:ext cx="25019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2555875" y="3213100"/>
            <a:ext cx="4176713"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eaLnBrk="1" hangingPunct="1">
              <a:buFontTx/>
              <a:buNone/>
            </a:pPr>
            <a:r>
              <a:rPr lang="en-US" altLang="en-US"/>
              <a:t>Falling Number, and later Gluten Index, were accepted as the world standards.</a:t>
            </a:r>
          </a:p>
          <a:p>
            <a:pPr eaLnBrk="1" hangingPunct="1">
              <a:spcBef>
                <a:spcPct val="0"/>
              </a:spcBef>
              <a:buFontTx/>
              <a:buNone/>
            </a:pPr>
            <a:endParaRPr lang="sv-SE" altLang="en-US">
              <a:latin typeface="Garamond" pitchFamily="18" charset="0"/>
            </a:endParaRPr>
          </a:p>
        </p:txBody>
      </p:sp>
      <p:pic>
        <p:nvPicPr>
          <p:cNvPr id="36870" name="Picture 8" descr="U:\Marketing\Brochures\FN\FN Appl. &amp; Method\FN Application &amp; Method EN\Links\Falltalsrör - frilagd---.jpg"/>
          <p:cNvPicPr>
            <a:picLocks noChangeAspect="1" noChangeArrowheads="1"/>
          </p:cNvPicPr>
          <p:nvPr/>
        </p:nvPicPr>
        <p:blipFill>
          <a:blip r:embed="rId4" cstate="print">
            <a:extLst>
              <a:ext uri="{28A0092B-C50C-407E-A947-70E740481C1C}">
                <a14:useLocalDpi xmlns:a14="http://schemas.microsoft.com/office/drawing/2010/main" val="0"/>
              </a:ext>
            </a:extLst>
          </a:blip>
          <a:srcRect l="35643" t="2370" r="33731" b="1022"/>
          <a:stretch>
            <a:fillRect/>
          </a:stretch>
        </p:blipFill>
        <p:spPr bwMode="auto">
          <a:xfrm>
            <a:off x="0" y="981075"/>
            <a:ext cx="2360613"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9" descr="U:\Marketing\Brochures\FN\FN Appl. &amp; Method\FN Application &amp; Method EN\Links\FNbread_cmyk.tif"/>
          <p:cNvPicPr>
            <a:picLocks noChangeAspect="1" noChangeArrowheads="1"/>
          </p:cNvPicPr>
          <p:nvPr/>
        </p:nvPicPr>
        <p:blipFill>
          <a:blip r:embed="rId5">
            <a:extLst>
              <a:ext uri="{28A0092B-C50C-407E-A947-70E740481C1C}">
                <a14:useLocalDpi xmlns:a14="http://schemas.microsoft.com/office/drawing/2010/main" val="0"/>
              </a:ext>
            </a:extLst>
          </a:blip>
          <a:srcRect l="5373" t="2490" r="2983" b="30206"/>
          <a:stretch>
            <a:fillRect/>
          </a:stretch>
        </p:blipFill>
        <p:spPr bwMode="auto">
          <a:xfrm>
            <a:off x="5186363" y="4333875"/>
            <a:ext cx="38512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9750" y="53975"/>
            <a:ext cx="8064500" cy="1143000"/>
          </a:xfrm>
        </p:spPr>
        <p:txBody>
          <a:bodyPr/>
          <a:lstStyle/>
          <a:p>
            <a:pPr eaLnBrk="1" hangingPunct="1"/>
            <a:r>
              <a:rPr lang="en-US" altLang="sv-SE" sz="3200" smtClean="0"/>
              <a:t>Business Foundation</a:t>
            </a:r>
          </a:p>
        </p:txBody>
      </p:sp>
      <p:sp>
        <p:nvSpPr>
          <p:cNvPr id="18435" name="Rectangle 3"/>
          <p:cNvSpPr>
            <a:spLocks noGrp="1" noChangeArrowheads="1"/>
          </p:cNvSpPr>
          <p:nvPr>
            <p:ph idx="1"/>
          </p:nvPr>
        </p:nvSpPr>
        <p:spPr>
          <a:xfrm>
            <a:off x="538163" y="1465263"/>
            <a:ext cx="8066087" cy="4525962"/>
          </a:xfrm>
        </p:spPr>
        <p:txBody>
          <a:bodyPr/>
          <a:lstStyle/>
          <a:p>
            <a:pPr marL="0" indent="0" eaLnBrk="1" hangingPunct="1">
              <a:buFont typeface="Arial" charset="0"/>
              <a:buNone/>
            </a:pPr>
            <a:r>
              <a:rPr lang="en-US" altLang="sv-SE" b="1" smtClean="0"/>
              <a:t>Vision</a:t>
            </a:r>
          </a:p>
          <a:p>
            <a:pPr marL="268288" lvl="1" indent="-268288" eaLnBrk="1" hangingPunct="1">
              <a:buFont typeface="Arial" charset="0"/>
              <a:buChar char="•"/>
            </a:pPr>
            <a:r>
              <a:rPr lang="en-US" altLang="sv-SE" sz="2400" smtClean="0"/>
              <a:t>To be the leading and most respected provider of solutions for quality measurement of the Agri/Food industries.</a:t>
            </a:r>
            <a:br>
              <a:rPr lang="en-US" altLang="sv-SE" sz="2400" smtClean="0"/>
            </a:br>
            <a:endParaRPr lang="en-US" altLang="sv-SE" sz="2400" smtClean="0"/>
          </a:p>
          <a:p>
            <a:pPr marL="0" indent="0" eaLnBrk="1" hangingPunct="1">
              <a:buFont typeface="Arial" charset="0"/>
              <a:buNone/>
            </a:pPr>
            <a:r>
              <a:rPr lang="en-US" altLang="sv-SE" b="1" smtClean="0"/>
              <a:t>Mission</a:t>
            </a:r>
          </a:p>
          <a:p>
            <a:pPr marL="268288" lvl="1" indent="-268288" eaLnBrk="1" hangingPunct="1">
              <a:buFont typeface="Arial" charset="0"/>
              <a:buChar char="•"/>
            </a:pPr>
            <a:r>
              <a:rPr lang="en-US" altLang="sv-SE" sz="2400" smtClean="0"/>
              <a:t>Perten supplies solutions that facilitate industry to produce high quality Agri/Food products efficiently.</a:t>
            </a:r>
          </a:p>
        </p:txBody>
      </p:sp>
    </p:spTree>
    <p:extLst>
      <p:ext uri="{BB962C8B-B14F-4D97-AF65-F5344CB8AC3E}">
        <p14:creationId xmlns:p14="http://schemas.microsoft.com/office/powerpoint/2010/main" val="2547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9750" y="53975"/>
            <a:ext cx="8064500" cy="1143000"/>
          </a:xfrm>
        </p:spPr>
        <p:txBody>
          <a:bodyPr/>
          <a:lstStyle/>
          <a:p>
            <a:pPr eaLnBrk="1" hangingPunct="1"/>
            <a:r>
              <a:rPr lang="en-US" altLang="sv-SE" sz="3200" smtClean="0"/>
              <a:t>Business Foundation </a:t>
            </a:r>
            <a:br>
              <a:rPr lang="en-US" altLang="sv-SE" sz="3200" smtClean="0"/>
            </a:br>
            <a:r>
              <a:rPr lang="en-US" altLang="sv-SE" sz="2800" b="0" i="1" smtClean="0"/>
              <a:t>Core Values</a:t>
            </a:r>
          </a:p>
        </p:txBody>
      </p:sp>
      <p:sp>
        <p:nvSpPr>
          <p:cNvPr id="2" name="Text Placeholder 1"/>
          <p:cNvSpPr>
            <a:spLocks noGrp="1"/>
          </p:cNvSpPr>
          <p:nvPr>
            <p:ph type="body" idx="4294967295"/>
          </p:nvPr>
        </p:nvSpPr>
        <p:spPr>
          <a:xfrm>
            <a:off x="539750" y="1216025"/>
            <a:ext cx="3500438" cy="692150"/>
          </a:xfrm>
        </p:spPr>
        <p:txBody>
          <a:bodyPr/>
          <a:lstStyle/>
          <a:p>
            <a:pPr marL="0" indent="0" eaLnBrk="1" hangingPunct="1">
              <a:buFont typeface="Arial" charset="0"/>
              <a:buNone/>
              <a:defRPr/>
            </a:pPr>
            <a:r>
              <a:rPr lang="en-US" b="1" dirty="0">
                <a:latin typeface="+mj-lt"/>
              </a:rPr>
              <a:t>Value Words</a:t>
            </a:r>
          </a:p>
        </p:txBody>
      </p:sp>
      <p:sp>
        <p:nvSpPr>
          <p:cNvPr id="4" name="Text Placeholder 3"/>
          <p:cNvSpPr>
            <a:spLocks noGrp="1"/>
          </p:cNvSpPr>
          <p:nvPr>
            <p:ph type="body" sz="quarter" idx="4294967295"/>
          </p:nvPr>
        </p:nvSpPr>
        <p:spPr>
          <a:xfrm>
            <a:off x="5102225" y="1216025"/>
            <a:ext cx="4041775" cy="639763"/>
          </a:xfrm>
        </p:spPr>
        <p:txBody>
          <a:bodyPr/>
          <a:lstStyle/>
          <a:p>
            <a:pPr marL="0" indent="0" eaLnBrk="1" hangingPunct="1">
              <a:buFont typeface="Arial" charset="0"/>
              <a:buNone/>
              <a:defRPr/>
            </a:pPr>
            <a:r>
              <a:rPr lang="en-US" b="1" dirty="0" smtClean="0">
                <a:latin typeface="+mj-lt"/>
              </a:rPr>
              <a:t>Brand Values</a:t>
            </a:r>
            <a:endParaRPr lang="en-US" b="1" dirty="0">
              <a:latin typeface="+mj-lt"/>
            </a:endParaRPr>
          </a:p>
        </p:txBody>
      </p:sp>
      <p:grpSp>
        <p:nvGrpSpPr>
          <p:cNvPr id="19461" name="Group 3"/>
          <p:cNvGrpSpPr>
            <a:grpSpLocks/>
          </p:cNvGrpSpPr>
          <p:nvPr/>
        </p:nvGrpSpPr>
        <p:grpSpPr bwMode="auto">
          <a:xfrm>
            <a:off x="4678363" y="2301875"/>
            <a:ext cx="3784600" cy="3686175"/>
            <a:chOff x="258" y="1534"/>
            <a:chExt cx="2168" cy="2168"/>
          </a:xfrm>
        </p:grpSpPr>
        <p:pic>
          <p:nvPicPr>
            <p:cNvPr id="194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 y="1534"/>
              <a:ext cx="2168" cy="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464" name="Group 5"/>
            <p:cNvGrpSpPr>
              <a:grpSpLocks/>
            </p:cNvGrpSpPr>
            <p:nvPr/>
          </p:nvGrpSpPr>
          <p:grpSpPr bwMode="auto">
            <a:xfrm>
              <a:off x="885" y="2341"/>
              <a:ext cx="952" cy="545"/>
              <a:chOff x="893" y="2341"/>
              <a:chExt cx="952" cy="545"/>
            </a:xfrm>
          </p:grpSpPr>
          <p:sp>
            <p:nvSpPr>
              <p:cNvPr id="19465" name="Oval 6"/>
              <p:cNvSpPr>
                <a:spLocks noChangeArrowheads="1"/>
              </p:cNvSpPr>
              <p:nvPr/>
            </p:nvSpPr>
            <p:spPr bwMode="auto">
              <a:xfrm>
                <a:off x="893" y="2341"/>
                <a:ext cx="952" cy="545"/>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spcBef>
                    <a:spcPct val="0"/>
                  </a:spcBef>
                  <a:buFontTx/>
                  <a:buNone/>
                </a:pPr>
                <a:endParaRPr lang="sv-SE" altLang="sv-SE" sz="1800" b="0">
                  <a:solidFill>
                    <a:schemeClr val="bg1"/>
                  </a:solidFill>
                  <a:latin typeface="Arial" charset="0"/>
                  <a:cs typeface="Arial" charset="0"/>
                </a:endParaRPr>
              </a:p>
            </p:txBody>
          </p:sp>
          <p:pic>
            <p:nvPicPr>
              <p:cNvPr id="19466" name="Picture 7" descr="PERTEN_log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 y="2523"/>
                <a:ext cx="86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Content Placeholder 2"/>
          <p:cNvSpPr txBox="1">
            <a:spLocks/>
          </p:cNvSpPr>
          <p:nvPr/>
        </p:nvSpPr>
        <p:spPr>
          <a:xfrm>
            <a:off x="457200" y="2174875"/>
            <a:ext cx="5130800" cy="3951288"/>
          </a:xfrm>
          <a:prstGeom prst="rect">
            <a:avLst/>
          </a:prstGeom>
        </p:spPr>
        <p:txBody>
          <a:bodyPr/>
          <a:lstStyle>
            <a:lvl1pPr marL="265113" indent="-265113"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446088" indent="-180975" algn="l" rtl="0" eaLnBrk="0" fontAlgn="base" hangingPunct="0">
              <a:spcBef>
                <a:spcPct val="20000"/>
              </a:spcBef>
              <a:spcAft>
                <a:spcPct val="0"/>
              </a:spcAft>
              <a:buFont typeface="Arial" charset="0"/>
              <a:buChar char="•"/>
              <a:defRPr sz="2000">
                <a:solidFill>
                  <a:schemeClr val="tx1"/>
                </a:solidFill>
                <a:latin typeface="+mn-lt"/>
              </a:defRPr>
            </a:lvl2pPr>
            <a:lvl3pPr marL="628650" indent="-182563" algn="l" rtl="0" eaLnBrk="0" fontAlgn="base" hangingPunct="0">
              <a:spcBef>
                <a:spcPct val="20000"/>
              </a:spcBef>
              <a:spcAft>
                <a:spcPct val="0"/>
              </a:spcAft>
              <a:buFont typeface="Arial" charset="0"/>
              <a:buChar char="•"/>
              <a:defRPr sz="1600">
                <a:solidFill>
                  <a:schemeClr val="tx1"/>
                </a:solidFill>
                <a:latin typeface="+mn-lt"/>
              </a:defRPr>
            </a:lvl3pPr>
            <a:lvl4pPr marL="809625" indent="-180975" algn="l" rtl="0" eaLnBrk="0" fontAlgn="base" hangingPunct="0">
              <a:spcBef>
                <a:spcPct val="20000"/>
              </a:spcBef>
              <a:spcAft>
                <a:spcPct val="0"/>
              </a:spcAft>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0" indent="0">
              <a:spcBef>
                <a:spcPct val="50000"/>
              </a:spcBef>
              <a:buFont typeface="Arial" charset="0"/>
              <a:buNone/>
              <a:defRPr/>
            </a:pPr>
            <a:r>
              <a:rPr lang="en-US" altLang="sv-SE" sz="2000" kern="0" dirty="0" smtClean="0"/>
              <a:t>Serve/Act </a:t>
            </a:r>
          </a:p>
          <a:p>
            <a:pPr marL="180975" lvl="1">
              <a:spcBef>
                <a:spcPct val="50000"/>
              </a:spcBef>
              <a:defRPr/>
            </a:pPr>
            <a:r>
              <a:rPr lang="en-US" altLang="sv-SE" b="0" i="1" kern="0" dirty="0" smtClean="0"/>
              <a:t>Can do attitude, Arrange, Deliver </a:t>
            </a:r>
          </a:p>
          <a:p>
            <a:pPr marL="0" indent="0">
              <a:spcBef>
                <a:spcPct val="50000"/>
              </a:spcBef>
              <a:buFont typeface="Arial" charset="0"/>
              <a:buNone/>
              <a:defRPr/>
            </a:pPr>
            <a:r>
              <a:rPr lang="en-US" altLang="sv-SE" sz="2000" kern="0" dirty="0" smtClean="0"/>
              <a:t>Empower</a:t>
            </a:r>
            <a:r>
              <a:rPr lang="en-US" altLang="sv-SE" sz="2000" b="0" kern="0" dirty="0" smtClean="0"/>
              <a:t> </a:t>
            </a:r>
          </a:p>
          <a:p>
            <a:pPr marL="180975" lvl="1">
              <a:spcBef>
                <a:spcPct val="50000"/>
              </a:spcBef>
              <a:defRPr/>
            </a:pPr>
            <a:r>
              <a:rPr lang="en-US" altLang="sv-SE" b="0" i="1" kern="0" dirty="0" smtClean="0"/>
              <a:t>Allow, Charge, Entrust</a:t>
            </a:r>
          </a:p>
          <a:p>
            <a:pPr marL="0" indent="0">
              <a:spcBef>
                <a:spcPct val="50000"/>
              </a:spcBef>
              <a:buFont typeface="Arial" charset="0"/>
              <a:buNone/>
              <a:defRPr/>
            </a:pPr>
            <a:r>
              <a:rPr lang="en-US" altLang="sv-SE" sz="2000" kern="0" dirty="0" smtClean="0"/>
              <a:t>Accountability </a:t>
            </a:r>
          </a:p>
          <a:p>
            <a:pPr marL="180975" lvl="1">
              <a:spcBef>
                <a:spcPct val="50000"/>
              </a:spcBef>
              <a:defRPr/>
            </a:pPr>
            <a:r>
              <a:rPr lang="en-US" altLang="sv-SE" b="0" i="1" kern="0" dirty="0" smtClean="0"/>
              <a:t>Responsible</a:t>
            </a:r>
          </a:p>
          <a:p>
            <a:pPr marL="0" indent="0">
              <a:spcBef>
                <a:spcPct val="50000"/>
              </a:spcBef>
              <a:buFont typeface="Arial" charset="0"/>
              <a:buNone/>
              <a:defRPr/>
            </a:pPr>
            <a:r>
              <a:rPr lang="en-US" altLang="sv-SE" sz="2000" kern="0" dirty="0" smtClean="0"/>
              <a:t>Win </a:t>
            </a:r>
          </a:p>
          <a:p>
            <a:pPr marL="180975" lvl="1">
              <a:spcBef>
                <a:spcPct val="50000"/>
              </a:spcBef>
              <a:tabLst>
                <a:tab pos="180975" algn="l"/>
              </a:tabLst>
              <a:defRPr/>
            </a:pPr>
            <a:r>
              <a:rPr lang="en-US" altLang="sv-SE" b="0" i="1" kern="0" dirty="0" smtClean="0"/>
              <a:t>Accomplishment, Winning Team</a:t>
            </a:r>
          </a:p>
          <a:p>
            <a:pPr>
              <a:defRPr/>
            </a:pPr>
            <a:endParaRPr lang="sv-SE" altLang="sv-SE" sz="2000" b="0" kern="0" dirty="0" smtClean="0"/>
          </a:p>
        </p:txBody>
      </p:sp>
    </p:spTree>
    <p:extLst>
      <p:ext uri="{BB962C8B-B14F-4D97-AF65-F5344CB8AC3E}">
        <p14:creationId xmlns:p14="http://schemas.microsoft.com/office/powerpoint/2010/main" val="559334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U:\Marketing\Images\Products\DA 7250 SD\Instrument Jpeg\DA7250SD_Reflex right graph w but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8687">
            <a:off x="-273050" y="-276225"/>
            <a:ext cx="9872663"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rot="21422014">
            <a:off x="-1724025" y="-1165225"/>
            <a:ext cx="11853863" cy="9261475"/>
          </a:xfrm>
          <a:prstGeom prst="rect">
            <a:avLst/>
          </a:prstGeom>
          <a:gradFill>
            <a:gsLst>
              <a:gs pos="24000">
                <a:schemeClr val="bg2"/>
              </a:gs>
              <a:gs pos="39000">
                <a:schemeClr val="accent1">
                  <a:tint val="44500"/>
                  <a:satMod val="160000"/>
                  <a:lumMod val="0"/>
                  <a:lumOff val="100000"/>
                  <a:alpha val="66000"/>
                </a:schemeClr>
              </a:gs>
              <a:gs pos="47000">
                <a:srgbClr val="EFF2F9">
                  <a:alpha val="21000"/>
                </a:srgbClr>
              </a:gs>
              <a:gs pos="97000">
                <a:schemeClr val="accent1"/>
              </a:gs>
            </a:gsLst>
            <a:lin ang="8400000" scaled="0"/>
          </a:gradFill>
          <a:ln w="9525" cap="flat" cmpd="sng" algn="ctr">
            <a:noFill/>
            <a:prstDash val="solid"/>
            <a:round/>
            <a:headEnd type="none" w="med" len="med"/>
            <a:tailEnd type="none" w="med" len="med"/>
          </a:ln>
          <a:effectLst/>
          <a:extLst/>
        </p:spPr>
        <p:txBody>
          <a:bodyPr anchor="ctr"/>
          <a:lstStyle/>
          <a:p>
            <a:pPr>
              <a:defRPr/>
            </a:pPr>
            <a:endParaRPr lang="en-US"/>
          </a:p>
        </p:txBody>
      </p:sp>
      <p:sp>
        <p:nvSpPr>
          <p:cNvPr id="7" name="Rectangle 2"/>
          <p:cNvSpPr txBox="1">
            <a:spLocks noChangeArrowheads="1"/>
          </p:cNvSpPr>
          <p:nvPr/>
        </p:nvSpPr>
        <p:spPr>
          <a:xfrm>
            <a:off x="3708400" y="765175"/>
            <a:ext cx="4602163" cy="1008063"/>
          </a:xfrm>
          <a:prstGeom prst="rect">
            <a:avLst/>
          </a:prstGeom>
        </p:spPr>
        <p:txBody>
          <a:bodyPr/>
          <a:lstStyle>
            <a:lvl1pPr algn="ctr" rtl="0" fontAlgn="base">
              <a:spcBef>
                <a:spcPct val="0"/>
              </a:spcBef>
              <a:spcAft>
                <a:spcPct val="0"/>
              </a:spcAft>
              <a:defRPr sz="3400" b="1">
                <a:solidFill>
                  <a:srgbClr val="005AA9"/>
                </a:solidFill>
                <a:latin typeface="+mj-lt"/>
                <a:ea typeface="+mj-ea"/>
                <a:cs typeface="+mj-cs"/>
              </a:defRPr>
            </a:lvl1pPr>
            <a:lvl2pPr algn="ctr" rtl="0" fontAlgn="base">
              <a:spcBef>
                <a:spcPct val="0"/>
              </a:spcBef>
              <a:spcAft>
                <a:spcPct val="0"/>
              </a:spcAft>
              <a:defRPr sz="3400" b="1">
                <a:solidFill>
                  <a:srgbClr val="005AA9"/>
                </a:solidFill>
                <a:latin typeface="Calibri" pitchFamily="34" charset="0"/>
              </a:defRPr>
            </a:lvl2pPr>
            <a:lvl3pPr algn="ctr" rtl="0" fontAlgn="base">
              <a:spcBef>
                <a:spcPct val="0"/>
              </a:spcBef>
              <a:spcAft>
                <a:spcPct val="0"/>
              </a:spcAft>
              <a:defRPr sz="3400" b="1">
                <a:solidFill>
                  <a:srgbClr val="005AA9"/>
                </a:solidFill>
                <a:latin typeface="Calibri" pitchFamily="34" charset="0"/>
              </a:defRPr>
            </a:lvl3pPr>
            <a:lvl4pPr algn="ctr" rtl="0" fontAlgn="base">
              <a:spcBef>
                <a:spcPct val="0"/>
              </a:spcBef>
              <a:spcAft>
                <a:spcPct val="0"/>
              </a:spcAft>
              <a:defRPr sz="3400" b="1">
                <a:solidFill>
                  <a:srgbClr val="005AA9"/>
                </a:solidFill>
                <a:latin typeface="Calibri" pitchFamily="34" charset="0"/>
              </a:defRPr>
            </a:lvl4pPr>
            <a:lvl5pPr algn="ctr" rtl="0" fontAlgn="base">
              <a:spcBef>
                <a:spcPct val="0"/>
              </a:spcBef>
              <a:spcAft>
                <a:spcPct val="0"/>
              </a:spcAft>
              <a:defRPr sz="3400" b="1">
                <a:solidFill>
                  <a:srgbClr val="005AA9"/>
                </a:solidFill>
                <a:latin typeface="Calibri" pitchFamily="34" charset="0"/>
              </a:defRPr>
            </a:lvl5pPr>
            <a:lvl6pPr marL="457200" algn="l" rtl="0" eaLnBrk="1" fontAlgn="base" hangingPunct="1">
              <a:spcBef>
                <a:spcPct val="0"/>
              </a:spcBef>
              <a:spcAft>
                <a:spcPct val="0"/>
              </a:spcAft>
              <a:defRPr sz="3400" b="1">
                <a:solidFill>
                  <a:schemeClr val="bg1"/>
                </a:solidFill>
                <a:latin typeface="Arial" charset="0"/>
              </a:defRPr>
            </a:lvl6pPr>
            <a:lvl7pPr marL="914400" algn="l" rtl="0" eaLnBrk="1" fontAlgn="base" hangingPunct="1">
              <a:spcBef>
                <a:spcPct val="0"/>
              </a:spcBef>
              <a:spcAft>
                <a:spcPct val="0"/>
              </a:spcAft>
              <a:defRPr sz="3400" b="1">
                <a:solidFill>
                  <a:schemeClr val="bg1"/>
                </a:solidFill>
                <a:latin typeface="Arial" charset="0"/>
              </a:defRPr>
            </a:lvl7pPr>
            <a:lvl8pPr marL="1371600" algn="l" rtl="0" eaLnBrk="1" fontAlgn="base" hangingPunct="1">
              <a:spcBef>
                <a:spcPct val="0"/>
              </a:spcBef>
              <a:spcAft>
                <a:spcPct val="0"/>
              </a:spcAft>
              <a:defRPr sz="3400" b="1">
                <a:solidFill>
                  <a:schemeClr val="bg1"/>
                </a:solidFill>
                <a:latin typeface="Arial" charset="0"/>
              </a:defRPr>
            </a:lvl8pPr>
            <a:lvl9pPr marL="1828800" algn="l" rtl="0" eaLnBrk="1" fontAlgn="base" hangingPunct="1">
              <a:spcBef>
                <a:spcPct val="0"/>
              </a:spcBef>
              <a:spcAft>
                <a:spcPct val="0"/>
              </a:spcAft>
              <a:defRPr sz="3400" b="1">
                <a:solidFill>
                  <a:schemeClr val="bg1"/>
                </a:solidFill>
                <a:latin typeface="Arial" charset="0"/>
              </a:defRPr>
            </a:lvl9pPr>
          </a:lstStyle>
          <a:p>
            <a:pPr algn="r">
              <a:defRPr/>
            </a:pPr>
            <a:r>
              <a:rPr lang="sv-SE" altLang="en-US" sz="6000" kern="0" dirty="0" smtClean="0">
                <a:solidFill>
                  <a:schemeClr val="accent1"/>
                </a:solidFill>
              </a:rPr>
              <a:t>Accurate</a:t>
            </a:r>
          </a:p>
        </p:txBody>
      </p:sp>
      <p:sp>
        <p:nvSpPr>
          <p:cNvPr id="6" name="Rectangle 2"/>
          <p:cNvSpPr txBox="1">
            <a:spLocks noChangeArrowheads="1"/>
          </p:cNvSpPr>
          <p:nvPr/>
        </p:nvSpPr>
        <p:spPr>
          <a:xfrm>
            <a:off x="3779838" y="1558925"/>
            <a:ext cx="4602162" cy="1077913"/>
          </a:xfrm>
          <a:prstGeom prst="rect">
            <a:avLst/>
          </a:prstGeom>
        </p:spPr>
        <p:txBody>
          <a:bodyPr/>
          <a:lstStyle>
            <a:lvl1pPr algn="ctr" rtl="0" fontAlgn="base">
              <a:spcBef>
                <a:spcPct val="0"/>
              </a:spcBef>
              <a:spcAft>
                <a:spcPct val="0"/>
              </a:spcAft>
              <a:defRPr sz="3400" b="1">
                <a:solidFill>
                  <a:srgbClr val="005AA9"/>
                </a:solidFill>
                <a:latin typeface="+mj-lt"/>
                <a:ea typeface="+mj-ea"/>
                <a:cs typeface="+mj-cs"/>
              </a:defRPr>
            </a:lvl1pPr>
            <a:lvl2pPr algn="ctr" rtl="0" fontAlgn="base">
              <a:spcBef>
                <a:spcPct val="0"/>
              </a:spcBef>
              <a:spcAft>
                <a:spcPct val="0"/>
              </a:spcAft>
              <a:defRPr sz="3400" b="1">
                <a:solidFill>
                  <a:srgbClr val="005AA9"/>
                </a:solidFill>
                <a:latin typeface="Calibri" pitchFamily="34" charset="0"/>
              </a:defRPr>
            </a:lvl2pPr>
            <a:lvl3pPr algn="ctr" rtl="0" fontAlgn="base">
              <a:spcBef>
                <a:spcPct val="0"/>
              </a:spcBef>
              <a:spcAft>
                <a:spcPct val="0"/>
              </a:spcAft>
              <a:defRPr sz="3400" b="1">
                <a:solidFill>
                  <a:srgbClr val="005AA9"/>
                </a:solidFill>
                <a:latin typeface="Calibri" pitchFamily="34" charset="0"/>
              </a:defRPr>
            </a:lvl3pPr>
            <a:lvl4pPr algn="ctr" rtl="0" fontAlgn="base">
              <a:spcBef>
                <a:spcPct val="0"/>
              </a:spcBef>
              <a:spcAft>
                <a:spcPct val="0"/>
              </a:spcAft>
              <a:defRPr sz="3400" b="1">
                <a:solidFill>
                  <a:srgbClr val="005AA9"/>
                </a:solidFill>
                <a:latin typeface="Calibri" pitchFamily="34" charset="0"/>
              </a:defRPr>
            </a:lvl4pPr>
            <a:lvl5pPr algn="ctr" rtl="0" fontAlgn="base">
              <a:spcBef>
                <a:spcPct val="0"/>
              </a:spcBef>
              <a:spcAft>
                <a:spcPct val="0"/>
              </a:spcAft>
              <a:defRPr sz="3400" b="1">
                <a:solidFill>
                  <a:srgbClr val="005AA9"/>
                </a:solidFill>
                <a:latin typeface="Calibri" pitchFamily="34" charset="0"/>
              </a:defRPr>
            </a:lvl5pPr>
            <a:lvl6pPr marL="457200" algn="l" rtl="0" eaLnBrk="1" fontAlgn="base" hangingPunct="1">
              <a:spcBef>
                <a:spcPct val="0"/>
              </a:spcBef>
              <a:spcAft>
                <a:spcPct val="0"/>
              </a:spcAft>
              <a:defRPr sz="3400" b="1">
                <a:solidFill>
                  <a:schemeClr val="bg1"/>
                </a:solidFill>
                <a:latin typeface="Arial" charset="0"/>
              </a:defRPr>
            </a:lvl6pPr>
            <a:lvl7pPr marL="914400" algn="l" rtl="0" eaLnBrk="1" fontAlgn="base" hangingPunct="1">
              <a:spcBef>
                <a:spcPct val="0"/>
              </a:spcBef>
              <a:spcAft>
                <a:spcPct val="0"/>
              </a:spcAft>
              <a:defRPr sz="3400" b="1">
                <a:solidFill>
                  <a:schemeClr val="bg1"/>
                </a:solidFill>
                <a:latin typeface="Arial" charset="0"/>
              </a:defRPr>
            </a:lvl7pPr>
            <a:lvl8pPr marL="1371600" algn="l" rtl="0" eaLnBrk="1" fontAlgn="base" hangingPunct="1">
              <a:spcBef>
                <a:spcPct val="0"/>
              </a:spcBef>
              <a:spcAft>
                <a:spcPct val="0"/>
              </a:spcAft>
              <a:defRPr sz="3400" b="1">
                <a:solidFill>
                  <a:schemeClr val="bg1"/>
                </a:solidFill>
                <a:latin typeface="Arial" charset="0"/>
              </a:defRPr>
            </a:lvl8pPr>
            <a:lvl9pPr marL="1828800" algn="l" rtl="0" eaLnBrk="1" fontAlgn="base" hangingPunct="1">
              <a:spcBef>
                <a:spcPct val="0"/>
              </a:spcBef>
              <a:spcAft>
                <a:spcPct val="0"/>
              </a:spcAft>
              <a:defRPr sz="3400" b="1">
                <a:solidFill>
                  <a:schemeClr val="bg1"/>
                </a:solidFill>
                <a:latin typeface="Arial" charset="0"/>
              </a:defRPr>
            </a:lvl9pPr>
          </a:lstStyle>
          <a:p>
            <a:pPr algn="r">
              <a:defRPr/>
            </a:pPr>
            <a:r>
              <a:rPr lang="sv-SE" altLang="en-US" sz="6000" kern="0" dirty="0" smtClean="0">
                <a:solidFill>
                  <a:schemeClr val="accent1"/>
                </a:solidFill>
              </a:rPr>
              <a:t>Easy to Use</a:t>
            </a:r>
          </a:p>
        </p:txBody>
      </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9750" y="53975"/>
            <a:ext cx="8064500" cy="1143000"/>
          </a:xfrm>
        </p:spPr>
        <p:txBody>
          <a:bodyPr/>
          <a:lstStyle/>
          <a:p>
            <a:r>
              <a:rPr lang="en-US" altLang="sv-SE" sz="2800" smtClean="0"/>
              <a:t>Overview of customer benefits by market segment </a:t>
            </a:r>
            <a:endParaRPr lang="en-US" altLang="sv-SE" smtClean="0"/>
          </a:p>
        </p:txBody>
      </p:sp>
      <p:sp>
        <p:nvSpPr>
          <p:cNvPr id="16387" name="Platshållare för sidfot 2"/>
          <p:cNvSpPr>
            <a:spLocks noGrp="1"/>
          </p:cNvSpPr>
          <p:nvPr>
            <p:ph type="ftr" sz="quarter" idx="4294967295"/>
          </p:nvPr>
        </p:nvSpPr>
        <p:spPr bwMode="auto">
          <a:xfrm>
            <a:off x="0" y="6562725"/>
            <a:ext cx="430213" cy="285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Font typeface="Arial" charset="0"/>
              <a:buChar char="•"/>
              <a:defRPr sz="2400">
                <a:solidFill>
                  <a:schemeClr val="tx1"/>
                </a:solidFill>
                <a:latin typeface="Calibri" pitchFamily="34" charset="0"/>
              </a:defRPr>
            </a:lvl1pPr>
            <a:lvl2pPr marL="742950" indent="-285750" algn="l">
              <a:spcBef>
                <a:spcPct val="20000"/>
              </a:spcBef>
              <a:buFont typeface="Arial" charset="0"/>
              <a:buChar char="•"/>
              <a:defRPr sz="2000">
                <a:solidFill>
                  <a:schemeClr val="tx1"/>
                </a:solidFill>
                <a:latin typeface="Calibri" pitchFamily="34" charset="0"/>
              </a:defRPr>
            </a:lvl2pPr>
            <a:lvl3pPr marL="1143000" indent="-228600" algn="l">
              <a:spcBef>
                <a:spcPct val="20000"/>
              </a:spcBef>
              <a:buFont typeface="Arial" charset="0"/>
              <a:buChar char="•"/>
              <a:defRPr sz="1600">
                <a:solidFill>
                  <a:schemeClr val="tx1"/>
                </a:solidFill>
                <a:latin typeface="Calibri" pitchFamily="34" charset="0"/>
              </a:defRPr>
            </a:lvl3pPr>
            <a:lvl4pPr marL="1600200" indent="-228600"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smtClean="0">
                <a:solidFill>
                  <a:srgbClr val="808080"/>
                </a:solidFill>
                <a:latin typeface="Candara" pitchFamily="34" charset="0"/>
                <a:cs typeface="Arial" charset="0"/>
              </a:rPr>
              <a:t>Bunge 20140904</a:t>
            </a:r>
            <a:endParaRPr lang="en-US" altLang="sv-SE" sz="1200">
              <a:solidFill>
                <a:srgbClr val="808080"/>
              </a:solidFill>
              <a:latin typeface="Candara" pitchFamily="34" charset="0"/>
              <a:cs typeface="Arial" charset="0"/>
            </a:endParaRPr>
          </a:p>
        </p:txBody>
      </p:sp>
      <p:sp>
        <p:nvSpPr>
          <p:cNvPr id="16388" name="AutoShape 2"/>
          <p:cNvSpPr>
            <a:spLocks noChangeArrowheads="1"/>
          </p:cNvSpPr>
          <p:nvPr/>
        </p:nvSpPr>
        <p:spPr bwMode="auto">
          <a:xfrm>
            <a:off x="4970463" y="1844675"/>
            <a:ext cx="1816100" cy="947738"/>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89" name="AutoShape 3"/>
          <p:cNvSpPr>
            <a:spLocks noChangeArrowheads="1"/>
          </p:cNvSpPr>
          <p:nvPr/>
        </p:nvSpPr>
        <p:spPr bwMode="auto">
          <a:xfrm>
            <a:off x="7004050" y="1844675"/>
            <a:ext cx="1816100" cy="947738"/>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0" name="AutoShape 4"/>
          <p:cNvSpPr>
            <a:spLocks noChangeArrowheads="1"/>
          </p:cNvSpPr>
          <p:nvPr/>
        </p:nvSpPr>
        <p:spPr bwMode="auto">
          <a:xfrm>
            <a:off x="2930525" y="1844675"/>
            <a:ext cx="1816100" cy="947738"/>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1" name="AutoShape 5"/>
          <p:cNvSpPr>
            <a:spLocks noChangeArrowheads="1"/>
          </p:cNvSpPr>
          <p:nvPr/>
        </p:nvSpPr>
        <p:spPr bwMode="auto">
          <a:xfrm>
            <a:off x="4970463" y="5229225"/>
            <a:ext cx="1816100" cy="947738"/>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2" name="AutoShape 6"/>
          <p:cNvSpPr>
            <a:spLocks noChangeArrowheads="1"/>
          </p:cNvSpPr>
          <p:nvPr/>
        </p:nvSpPr>
        <p:spPr bwMode="auto">
          <a:xfrm>
            <a:off x="2930525" y="5229225"/>
            <a:ext cx="1816100" cy="947738"/>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3" name="AutoShape 7"/>
          <p:cNvSpPr>
            <a:spLocks noChangeArrowheads="1"/>
          </p:cNvSpPr>
          <p:nvPr/>
        </p:nvSpPr>
        <p:spPr bwMode="auto">
          <a:xfrm>
            <a:off x="7004050" y="5229225"/>
            <a:ext cx="1816100" cy="947738"/>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4" name="AutoShape 8"/>
          <p:cNvSpPr>
            <a:spLocks noChangeArrowheads="1"/>
          </p:cNvSpPr>
          <p:nvPr/>
        </p:nvSpPr>
        <p:spPr bwMode="auto">
          <a:xfrm>
            <a:off x="7004050" y="3300413"/>
            <a:ext cx="1816100" cy="1439862"/>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5" name="AutoShape 9"/>
          <p:cNvSpPr>
            <a:spLocks noChangeArrowheads="1"/>
          </p:cNvSpPr>
          <p:nvPr/>
        </p:nvSpPr>
        <p:spPr bwMode="auto">
          <a:xfrm>
            <a:off x="4970463" y="3300413"/>
            <a:ext cx="1816100" cy="1439862"/>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6" name="AutoShape 10"/>
          <p:cNvSpPr>
            <a:spLocks noChangeArrowheads="1"/>
          </p:cNvSpPr>
          <p:nvPr/>
        </p:nvSpPr>
        <p:spPr bwMode="auto">
          <a:xfrm>
            <a:off x="2930525" y="3300413"/>
            <a:ext cx="1816100" cy="1439862"/>
          </a:xfrm>
          <a:prstGeom prst="roundRect">
            <a:avLst>
              <a:gd name="adj" fmla="val 16667"/>
            </a:avLst>
          </a:prstGeom>
          <a:solidFill>
            <a:srgbClr val="8C8C8C"/>
          </a:soli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397" name="Rectangle 11"/>
          <p:cNvSpPr>
            <a:spLocks noChangeArrowheads="1"/>
          </p:cNvSpPr>
          <p:nvPr/>
        </p:nvSpPr>
        <p:spPr bwMode="auto">
          <a:xfrm>
            <a:off x="4970463" y="1866900"/>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Moisture, Protein, Oil </a:t>
            </a:r>
          </a:p>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Falling Number (FN)</a:t>
            </a:r>
          </a:p>
        </p:txBody>
      </p:sp>
      <p:sp>
        <p:nvSpPr>
          <p:cNvPr id="16398" name="Rectangle 12"/>
          <p:cNvSpPr>
            <a:spLocks noChangeArrowheads="1"/>
          </p:cNvSpPr>
          <p:nvPr/>
        </p:nvSpPr>
        <p:spPr bwMode="auto">
          <a:xfrm>
            <a:off x="7004050" y="186848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AM, IM 9500 &amp; 8800, FN, DA</a:t>
            </a:r>
          </a:p>
        </p:txBody>
      </p:sp>
      <p:sp>
        <p:nvSpPr>
          <p:cNvPr id="16399" name="Rectangle 13"/>
          <p:cNvSpPr>
            <a:spLocks noChangeArrowheads="1"/>
          </p:cNvSpPr>
          <p:nvPr/>
        </p:nvSpPr>
        <p:spPr bwMode="auto">
          <a:xfrm>
            <a:off x="4970463" y="2347913"/>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Moisture, Protein, Falling Number</a:t>
            </a:r>
          </a:p>
        </p:txBody>
      </p:sp>
      <p:sp>
        <p:nvSpPr>
          <p:cNvPr id="16400" name="Rectangle 14"/>
          <p:cNvSpPr>
            <a:spLocks noChangeArrowheads="1"/>
          </p:cNvSpPr>
          <p:nvPr/>
        </p:nvSpPr>
        <p:spPr bwMode="auto">
          <a:xfrm>
            <a:off x="7004050" y="2347913"/>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AM, IM 9500 &amp; 8800, FN</a:t>
            </a:r>
          </a:p>
        </p:txBody>
      </p:sp>
      <p:sp>
        <p:nvSpPr>
          <p:cNvPr id="16401" name="Rectangle 15"/>
          <p:cNvSpPr>
            <a:spLocks noChangeArrowheads="1"/>
          </p:cNvSpPr>
          <p:nvPr/>
        </p:nvSpPr>
        <p:spPr bwMode="auto">
          <a:xfrm>
            <a:off x="4970463" y="336073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Moisture, FN, Gluten, Protein, Water abs.</a:t>
            </a:r>
          </a:p>
        </p:txBody>
      </p:sp>
      <p:sp>
        <p:nvSpPr>
          <p:cNvPr id="16402" name="Rectangle 16"/>
          <p:cNvSpPr>
            <a:spLocks noChangeArrowheads="1"/>
          </p:cNvSpPr>
          <p:nvPr/>
        </p:nvSpPr>
        <p:spPr bwMode="auto">
          <a:xfrm>
            <a:off x="7004050" y="336073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IM 9500, DA 7250, FN, GM, dL</a:t>
            </a:r>
          </a:p>
        </p:txBody>
      </p:sp>
      <p:sp>
        <p:nvSpPr>
          <p:cNvPr id="16403" name="Rectangle 17"/>
          <p:cNvSpPr>
            <a:spLocks noChangeArrowheads="1"/>
          </p:cNvSpPr>
          <p:nvPr/>
        </p:nvSpPr>
        <p:spPr bwMode="auto">
          <a:xfrm>
            <a:off x="4970463" y="383698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Moisture, Protein, Ash</a:t>
            </a:r>
          </a:p>
        </p:txBody>
      </p:sp>
      <p:sp>
        <p:nvSpPr>
          <p:cNvPr id="16404" name="Rectangle 18"/>
          <p:cNvSpPr>
            <a:spLocks noChangeArrowheads="1"/>
          </p:cNvSpPr>
          <p:nvPr/>
        </p:nvSpPr>
        <p:spPr bwMode="auto">
          <a:xfrm>
            <a:off x="7004050" y="383698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DA 7250, DA 7300, IM 9500</a:t>
            </a:r>
          </a:p>
        </p:txBody>
      </p:sp>
      <p:sp>
        <p:nvSpPr>
          <p:cNvPr id="16405" name="Rectangle 19"/>
          <p:cNvSpPr>
            <a:spLocks noChangeArrowheads="1"/>
          </p:cNvSpPr>
          <p:nvPr/>
        </p:nvSpPr>
        <p:spPr bwMode="auto">
          <a:xfrm>
            <a:off x="4970463" y="4308475"/>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Moisture, Protein, Ash</a:t>
            </a:r>
          </a:p>
        </p:txBody>
      </p:sp>
      <p:sp>
        <p:nvSpPr>
          <p:cNvPr id="16406" name="Rectangle 20"/>
          <p:cNvSpPr>
            <a:spLocks noChangeArrowheads="1"/>
          </p:cNvSpPr>
          <p:nvPr/>
        </p:nvSpPr>
        <p:spPr bwMode="auto">
          <a:xfrm>
            <a:off x="7004050" y="4308475"/>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DA 7250, DA 7300</a:t>
            </a:r>
          </a:p>
        </p:txBody>
      </p:sp>
      <p:sp>
        <p:nvSpPr>
          <p:cNvPr id="16407" name="Rectangle 21"/>
          <p:cNvSpPr>
            <a:spLocks noChangeArrowheads="1"/>
          </p:cNvSpPr>
          <p:nvPr/>
        </p:nvSpPr>
        <p:spPr bwMode="auto">
          <a:xfrm>
            <a:off x="4970463" y="5249863"/>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Texture, Viscosity, Size</a:t>
            </a:r>
          </a:p>
        </p:txBody>
      </p:sp>
      <p:sp>
        <p:nvSpPr>
          <p:cNvPr id="16408" name="Rectangle 22"/>
          <p:cNvSpPr>
            <a:spLocks noChangeArrowheads="1"/>
          </p:cNvSpPr>
          <p:nvPr/>
        </p:nvSpPr>
        <p:spPr bwMode="auto">
          <a:xfrm>
            <a:off x="7004050" y="5249863"/>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TVT, RVA, BVM</a:t>
            </a:r>
          </a:p>
        </p:txBody>
      </p:sp>
      <p:sp>
        <p:nvSpPr>
          <p:cNvPr id="16409" name="Rectangle 23"/>
          <p:cNvSpPr>
            <a:spLocks noChangeArrowheads="1"/>
          </p:cNvSpPr>
          <p:nvPr/>
        </p:nvSpPr>
        <p:spPr bwMode="auto">
          <a:xfrm>
            <a:off x="4970463" y="5734050"/>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Moisture, Fat, Protein</a:t>
            </a:r>
          </a:p>
        </p:txBody>
      </p:sp>
      <p:sp>
        <p:nvSpPr>
          <p:cNvPr id="16410" name="Rectangle 24"/>
          <p:cNvSpPr>
            <a:spLocks noChangeArrowheads="1"/>
          </p:cNvSpPr>
          <p:nvPr/>
        </p:nvSpPr>
        <p:spPr bwMode="auto">
          <a:xfrm>
            <a:off x="7004050" y="5734050"/>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DA 7250, DA 7300, DA 7440</a:t>
            </a:r>
          </a:p>
        </p:txBody>
      </p:sp>
      <p:sp>
        <p:nvSpPr>
          <p:cNvPr id="16411" name="Rectangle 25"/>
          <p:cNvSpPr>
            <a:spLocks noChangeArrowheads="1"/>
          </p:cNvSpPr>
          <p:nvPr/>
        </p:nvSpPr>
        <p:spPr bwMode="auto">
          <a:xfrm>
            <a:off x="2930525" y="186848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 Pay the right price</a:t>
            </a:r>
          </a:p>
        </p:txBody>
      </p:sp>
      <p:sp>
        <p:nvSpPr>
          <p:cNvPr id="16412" name="Rectangle 26"/>
          <p:cNvSpPr>
            <a:spLocks noChangeArrowheads="1"/>
          </p:cNvSpPr>
          <p:nvPr/>
        </p:nvSpPr>
        <p:spPr bwMode="auto">
          <a:xfrm>
            <a:off x="2930525" y="336073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Test raw material suitability</a:t>
            </a:r>
          </a:p>
        </p:txBody>
      </p:sp>
      <p:sp>
        <p:nvSpPr>
          <p:cNvPr id="16413" name="Rectangle 27"/>
          <p:cNvSpPr>
            <a:spLocks noChangeArrowheads="1"/>
          </p:cNvSpPr>
          <p:nvPr/>
        </p:nvSpPr>
        <p:spPr bwMode="auto">
          <a:xfrm>
            <a:off x="2930525" y="3836988"/>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Optimize process</a:t>
            </a:r>
          </a:p>
        </p:txBody>
      </p:sp>
      <p:sp>
        <p:nvSpPr>
          <p:cNvPr id="16414" name="Rectangle 28"/>
          <p:cNvSpPr>
            <a:spLocks noChangeArrowheads="1"/>
          </p:cNvSpPr>
          <p:nvPr/>
        </p:nvSpPr>
        <p:spPr bwMode="auto">
          <a:xfrm>
            <a:off x="2930525" y="4308475"/>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Verify end products</a:t>
            </a:r>
          </a:p>
        </p:txBody>
      </p:sp>
      <p:sp>
        <p:nvSpPr>
          <p:cNvPr id="16415" name="Rectangle 29"/>
          <p:cNvSpPr>
            <a:spLocks noChangeArrowheads="1"/>
          </p:cNvSpPr>
          <p:nvPr/>
        </p:nvSpPr>
        <p:spPr bwMode="auto">
          <a:xfrm>
            <a:off x="2930525" y="5249863"/>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Correct &amp; improved </a:t>
            </a:r>
          </a:p>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consumer experience</a:t>
            </a:r>
          </a:p>
        </p:txBody>
      </p:sp>
      <p:sp>
        <p:nvSpPr>
          <p:cNvPr id="16416" name="Rectangle 30"/>
          <p:cNvSpPr>
            <a:spLocks noChangeArrowheads="1"/>
          </p:cNvSpPr>
          <p:nvPr/>
        </p:nvSpPr>
        <p:spPr bwMode="auto">
          <a:xfrm>
            <a:off x="2930525" y="5734050"/>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Improve margins, correct specification</a:t>
            </a:r>
          </a:p>
        </p:txBody>
      </p:sp>
      <p:sp>
        <p:nvSpPr>
          <p:cNvPr id="16417" name="Rectangle 31"/>
          <p:cNvSpPr>
            <a:spLocks noChangeArrowheads="1"/>
          </p:cNvSpPr>
          <p:nvPr/>
        </p:nvSpPr>
        <p:spPr bwMode="auto">
          <a:xfrm>
            <a:off x="2930525" y="2347913"/>
            <a:ext cx="1809750" cy="431800"/>
          </a:xfrm>
          <a:prstGeom prst="rect">
            <a:avLst/>
          </a:prstGeom>
          <a:noFill/>
          <a:ln>
            <a:noFill/>
          </a:ln>
          <a:effectLst/>
          <a:extLst>
            <a:ext uri="{909E8E84-426E-40DD-AFC4-6F175D3DCCD1}">
              <a14:hiddenFill xmlns:a14="http://schemas.microsoft.com/office/drawing/2010/main">
                <a:solidFill>
                  <a:srgbClr val="8C8C8C"/>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000">
                <a:solidFill>
                  <a:srgbClr val="FFFFFF"/>
                </a:solidFill>
                <a:latin typeface="Candara" pitchFamily="34" charset="0"/>
                <a:ea typeface="Arial Unicode MS" pitchFamily="34" charset="-128"/>
                <a:cs typeface="Arial Unicode MS" pitchFamily="34" charset="-128"/>
              </a:rPr>
              <a:t>Avoid bad shipments</a:t>
            </a:r>
          </a:p>
        </p:txBody>
      </p:sp>
      <p:sp>
        <p:nvSpPr>
          <p:cNvPr id="16418" name="Rectangle 32"/>
          <p:cNvSpPr>
            <a:spLocks noChangeArrowheads="1"/>
          </p:cNvSpPr>
          <p:nvPr/>
        </p:nvSpPr>
        <p:spPr bwMode="auto">
          <a:xfrm>
            <a:off x="2930525" y="1196975"/>
            <a:ext cx="1809750" cy="396875"/>
          </a:xfrm>
          <a:prstGeom prst="rect">
            <a:avLst/>
          </a:prstGeom>
          <a:solidFill>
            <a:srgbClr val="23529E"/>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Customer Problem</a:t>
            </a:r>
          </a:p>
        </p:txBody>
      </p:sp>
      <p:sp>
        <p:nvSpPr>
          <p:cNvPr id="16419" name="Rectangle 33"/>
          <p:cNvSpPr>
            <a:spLocks noChangeArrowheads="1"/>
          </p:cNvSpPr>
          <p:nvPr/>
        </p:nvSpPr>
        <p:spPr bwMode="auto">
          <a:xfrm>
            <a:off x="4970463" y="1196975"/>
            <a:ext cx="1809750" cy="396875"/>
          </a:xfrm>
          <a:prstGeom prst="rect">
            <a:avLst/>
          </a:prstGeom>
          <a:solidFill>
            <a:srgbClr val="23529E"/>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Application</a:t>
            </a:r>
          </a:p>
        </p:txBody>
      </p:sp>
      <p:sp>
        <p:nvSpPr>
          <p:cNvPr id="16420" name="Rectangle 34"/>
          <p:cNvSpPr>
            <a:spLocks noChangeArrowheads="1"/>
          </p:cNvSpPr>
          <p:nvPr/>
        </p:nvSpPr>
        <p:spPr bwMode="auto">
          <a:xfrm>
            <a:off x="7004050" y="1196975"/>
            <a:ext cx="1809750" cy="396875"/>
          </a:xfrm>
          <a:prstGeom prst="rect">
            <a:avLst/>
          </a:prstGeom>
          <a:solidFill>
            <a:srgbClr val="23529E"/>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Perten Solution</a:t>
            </a:r>
          </a:p>
        </p:txBody>
      </p:sp>
      <p:sp>
        <p:nvSpPr>
          <p:cNvPr id="16421" name="Rectangle 37"/>
          <p:cNvSpPr>
            <a:spLocks noChangeArrowheads="1"/>
          </p:cNvSpPr>
          <p:nvPr>
            <p:custDataLst>
              <p:tags r:id="rId1"/>
            </p:custDataLst>
          </p:nvPr>
        </p:nvSpPr>
        <p:spPr bwMode="auto">
          <a:xfrm>
            <a:off x="254000" y="1989138"/>
            <a:ext cx="2455863" cy="1079500"/>
          </a:xfrm>
          <a:prstGeom prst="rect">
            <a:avLst/>
          </a:prstGeom>
          <a:solidFill>
            <a:schemeClr val="bg1"/>
          </a:soli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91440" rIns="90000" bIns="46800"/>
          <a:lstStyle>
            <a:lvl1pPr marL="342900" indent="-342900" algn="l" defTabSz="900113">
              <a:spcBef>
                <a:spcPct val="20000"/>
              </a:spcBef>
              <a:buFont typeface="Arial" charset="0"/>
              <a:buChar char="•"/>
              <a:defRPr sz="2400">
                <a:solidFill>
                  <a:schemeClr val="tx1"/>
                </a:solidFill>
                <a:latin typeface="Calibri" pitchFamily="34" charset="0"/>
              </a:defRPr>
            </a:lvl1pPr>
            <a:lvl2pPr marL="182563" indent="-180975" algn="l" defTabSz="900113">
              <a:spcBef>
                <a:spcPct val="20000"/>
              </a:spcBef>
              <a:buFont typeface="Arial" charset="0"/>
              <a:buChar char="•"/>
              <a:defRPr sz="2000">
                <a:solidFill>
                  <a:schemeClr val="tx1"/>
                </a:solidFill>
                <a:latin typeface="Calibri" pitchFamily="34" charset="0"/>
              </a:defRPr>
            </a:lvl2pPr>
            <a:lvl3pPr marL="628650" indent="-182563" algn="l" defTabSz="900113">
              <a:spcBef>
                <a:spcPct val="20000"/>
              </a:spcBef>
              <a:buFont typeface="Arial" charset="0"/>
              <a:buChar char="•"/>
              <a:defRPr sz="1600">
                <a:solidFill>
                  <a:schemeClr val="tx1"/>
                </a:solidFill>
                <a:latin typeface="Calibri" pitchFamily="34" charset="0"/>
              </a:defRPr>
            </a:lvl3pPr>
            <a:lvl4pPr marL="809625" indent="-180975" algn="l" defTabSz="900113">
              <a:spcBef>
                <a:spcPct val="20000"/>
              </a:spcBef>
              <a:buFont typeface="Arial" charset="0"/>
              <a:buChar char="•"/>
              <a:defRPr sz="1200">
                <a:solidFill>
                  <a:schemeClr val="tx1"/>
                </a:solidFill>
                <a:latin typeface="Calibri" pitchFamily="34" charset="0"/>
              </a:defRPr>
            </a:lvl4pPr>
            <a:lvl5pPr marL="2057400" indent="-228600" algn="l" defTabSz="900113">
              <a:spcBef>
                <a:spcPct val="20000"/>
              </a:spcBef>
              <a:buChar char="»"/>
              <a:defRPr sz="2400">
                <a:solidFill>
                  <a:schemeClr val="tx1"/>
                </a:solidFill>
                <a:latin typeface="Calibri" pitchFamily="34" charset="0"/>
              </a:defRPr>
            </a:lvl5pPr>
            <a:lvl6pPr marL="2514600" indent="-228600" defTabSz="900113" eaLnBrk="0" fontAlgn="base" hangingPunct="0">
              <a:spcBef>
                <a:spcPct val="20000"/>
              </a:spcBef>
              <a:spcAft>
                <a:spcPct val="0"/>
              </a:spcAft>
              <a:buChar char="»"/>
              <a:defRPr sz="2400">
                <a:solidFill>
                  <a:schemeClr val="tx1"/>
                </a:solidFill>
                <a:latin typeface="Calibri" pitchFamily="34" charset="0"/>
              </a:defRPr>
            </a:lvl6pPr>
            <a:lvl7pPr marL="2971800" indent="-228600" defTabSz="900113" eaLnBrk="0" fontAlgn="base" hangingPunct="0">
              <a:spcBef>
                <a:spcPct val="20000"/>
              </a:spcBef>
              <a:spcAft>
                <a:spcPct val="0"/>
              </a:spcAft>
              <a:buChar char="»"/>
              <a:defRPr sz="2400">
                <a:solidFill>
                  <a:schemeClr val="tx1"/>
                </a:solidFill>
                <a:latin typeface="Calibri" pitchFamily="34" charset="0"/>
              </a:defRPr>
            </a:lvl7pPr>
            <a:lvl8pPr marL="3429000" indent="-228600" defTabSz="900113" eaLnBrk="0" fontAlgn="base" hangingPunct="0">
              <a:spcBef>
                <a:spcPct val="20000"/>
              </a:spcBef>
              <a:spcAft>
                <a:spcPct val="0"/>
              </a:spcAft>
              <a:buChar char="»"/>
              <a:defRPr sz="2400">
                <a:solidFill>
                  <a:schemeClr val="tx1"/>
                </a:solidFill>
                <a:latin typeface="Calibri" pitchFamily="34" charset="0"/>
              </a:defRPr>
            </a:lvl8pPr>
            <a:lvl9pPr marL="3886200" indent="-228600" defTabSz="900113" eaLnBrk="0" fontAlgn="base" hangingPunct="0">
              <a:spcBef>
                <a:spcPct val="20000"/>
              </a:spcBef>
              <a:spcAft>
                <a:spcPct val="0"/>
              </a:spcAft>
              <a:buChar char="»"/>
              <a:defRPr sz="2400">
                <a:solidFill>
                  <a:schemeClr val="tx1"/>
                </a:solidFill>
                <a:latin typeface="Calibri" pitchFamily="34" charset="0"/>
              </a:defRPr>
            </a:lvl9pPr>
          </a:lstStyle>
          <a:p>
            <a:pPr lvl="1" algn="ctr" eaLnBrk="1" hangingPunct="1">
              <a:lnSpc>
                <a:spcPct val="80000"/>
              </a:lnSpc>
              <a:spcBef>
                <a:spcPct val="0"/>
              </a:spcBef>
              <a:spcAft>
                <a:spcPct val="30000"/>
              </a:spcAft>
              <a:buClr>
                <a:srgbClr val="003359"/>
              </a:buClr>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a:p>
            <a:pPr lvl="1" algn="ctr" eaLnBrk="1" hangingPunct="1">
              <a:lnSpc>
                <a:spcPct val="80000"/>
              </a:lnSpc>
              <a:spcBef>
                <a:spcPct val="0"/>
              </a:spcBef>
              <a:spcAft>
                <a:spcPct val="30000"/>
              </a:spcAft>
              <a:buClr>
                <a:srgbClr val="003359"/>
              </a:buClr>
              <a:buFont typeface="Wingdings" pitchFamily="2" charset="2"/>
              <a:buNone/>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422" name="Rectangle 38"/>
          <p:cNvSpPr>
            <a:spLocks noChangeArrowheads="1"/>
          </p:cNvSpPr>
          <p:nvPr>
            <p:custDataLst>
              <p:tags r:id="rId2"/>
            </p:custDataLst>
          </p:nvPr>
        </p:nvSpPr>
        <p:spPr bwMode="auto">
          <a:xfrm>
            <a:off x="250825" y="1589088"/>
            <a:ext cx="2463800" cy="396875"/>
          </a:xfrm>
          <a:prstGeom prst="rect">
            <a:avLst/>
          </a:prstGeom>
          <a:solidFill>
            <a:srgbClr val="23529E"/>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Grain Trade</a:t>
            </a:r>
          </a:p>
        </p:txBody>
      </p:sp>
      <p:sp>
        <p:nvSpPr>
          <p:cNvPr id="16423" name="Rectangle 39"/>
          <p:cNvSpPr>
            <a:spLocks noChangeArrowheads="1"/>
          </p:cNvSpPr>
          <p:nvPr/>
        </p:nvSpPr>
        <p:spPr bwMode="auto">
          <a:xfrm>
            <a:off x="254000" y="2430463"/>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Share of sales</a:t>
            </a:r>
          </a:p>
        </p:txBody>
      </p:sp>
      <p:sp>
        <p:nvSpPr>
          <p:cNvPr id="16424" name="Rectangle 40"/>
          <p:cNvSpPr>
            <a:spLocks noChangeArrowheads="1"/>
          </p:cNvSpPr>
          <p:nvPr/>
        </p:nvSpPr>
        <p:spPr bwMode="auto">
          <a:xfrm>
            <a:off x="1073150" y="2430463"/>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Growth</a:t>
            </a:r>
          </a:p>
        </p:txBody>
      </p:sp>
      <p:pic>
        <p:nvPicPr>
          <p:cNvPr id="16425" name="Picture 4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850" y="2725738"/>
            <a:ext cx="355600" cy="282575"/>
          </a:xfrm>
          <a:prstGeom prst="rect">
            <a:avLst/>
          </a:prstGeom>
          <a:noFill/>
          <a:ln>
            <a:noFill/>
          </a:ln>
          <a:effectLst/>
          <a:extLst>
            <a:ext uri="{909E8E84-426E-40DD-AFC4-6F175D3DCCD1}">
              <a14:hiddenFill xmlns:a14="http://schemas.microsoft.com/office/drawing/2010/main">
                <a:solidFill>
                  <a:srgbClr val="FF6319"/>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26" name="Text Box 42"/>
          <p:cNvSpPr txBox="1">
            <a:spLocks noChangeArrowheads="1"/>
          </p:cNvSpPr>
          <p:nvPr/>
        </p:nvSpPr>
        <p:spPr bwMode="auto">
          <a:xfrm>
            <a:off x="587375" y="2730500"/>
            <a:ext cx="498475" cy="279400"/>
          </a:xfrm>
          <a:prstGeom prst="rect">
            <a:avLst/>
          </a:prstGeom>
          <a:noFill/>
          <a:ln>
            <a:noFill/>
          </a:ln>
          <a:effectLst/>
          <a:extLst>
            <a:ext uri="{909E8E84-426E-40DD-AFC4-6F175D3DCCD1}">
              <a14:hiddenFill xmlns:a14="http://schemas.microsoft.com/office/drawing/2010/main">
                <a:solidFill>
                  <a:srgbClr val="FF6319"/>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003359"/>
                </a:solidFill>
                <a:latin typeface="Candara" pitchFamily="34" charset="0"/>
                <a:ea typeface="Arial Unicode MS" pitchFamily="34" charset="-128"/>
                <a:cs typeface="Arial Unicode MS" pitchFamily="34" charset="-128"/>
              </a:rPr>
              <a:t>~60%</a:t>
            </a:r>
          </a:p>
        </p:txBody>
      </p:sp>
      <p:sp>
        <p:nvSpPr>
          <p:cNvPr id="16427" name="AutoShape 43"/>
          <p:cNvSpPr>
            <a:spLocks noChangeArrowheads="1"/>
          </p:cNvSpPr>
          <p:nvPr/>
        </p:nvSpPr>
        <p:spPr bwMode="auto">
          <a:xfrm rot="-1958060">
            <a:off x="1331913" y="2735263"/>
            <a:ext cx="288925" cy="217487"/>
          </a:xfrm>
          <a:prstGeom prst="rightArrow">
            <a:avLst>
              <a:gd name="adj1" fmla="val 50000"/>
              <a:gd name="adj2" fmla="val 83103"/>
            </a:avLst>
          </a:prstGeom>
          <a:solidFill>
            <a:srgbClr val="FF631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428" name="Rectangle 44"/>
          <p:cNvSpPr>
            <a:spLocks noChangeArrowheads="1"/>
          </p:cNvSpPr>
          <p:nvPr>
            <p:custDataLst>
              <p:tags r:id="rId3"/>
            </p:custDataLst>
          </p:nvPr>
        </p:nvSpPr>
        <p:spPr bwMode="auto">
          <a:xfrm>
            <a:off x="250825" y="3284538"/>
            <a:ext cx="2466975" cy="396875"/>
          </a:xfrm>
          <a:prstGeom prst="rect">
            <a:avLst/>
          </a:prstGeom>
          <a:solidFill>
            <a:srgbClr val="23529E"/>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Grain Processing and </a:t>
            </a:r>
          </a:p>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Feed Production</a:t>
            </a:r>
          </a:p>
        </p:txBody>
      </p:sp>
      <p:sp>
        <p:nvSpPr>
          <p:cNvPr id="16429" name="Rectangle 45"/>
          <p:cNvSpPr>
            <a:spLocks noChangeArrowheads="1"/>
          </p:cNvSpPr>
          <p:nvPr>
            <p:custDataLst>
              <p:tags r:id="rId4"/>
            </p:custDataLst>
          </p:nvPr>
        </p:nvSpPr>
        <p:spPr bwMode="auto">
          <a:xfrm>
            <a:off x="250825" y="4976813"/>
            <a:ext cx="2463800" cy="396875"/>
          </a:xfrm>
          <a:prstGeom prst="rect">
            <a:avLst/>
          </a:prstGeom>
          <a:solidFill>
            <a:srgbClr val="23529E"/>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FFFFFF"/>
                </a:solidFill>
                <a:latin typeface="Candara" pitchFamily="34" charset="0"/>
                <a:ea typeface="Arial Unicode MS" pitchFamily="34" charset="-128"/>
                <a:cs typeface="Arial Unicode MS" pitchFamily="34" charset="-128"/>
              </a:rPr>
              <a:t>Processed Foods</a:t>
            </a:r>
          </a:p>
        </p:txBody>
      </p:sp>
      <p:pic>
        <p:nvPicPr>
          <p:cNvPr id="16430"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2384425"/>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1"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190341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2384425"/>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3"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190341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3397250"/>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3397250"/>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6"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387191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7"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387191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8"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4344988"/>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9"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4344988"/>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0"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529431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1"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4746625" y="577056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2"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529431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Bildobjekt 17"/>
          <p:cNvPicPr>
            <a:picLocks noChangeAspect="1"/>
          </p:cNvPicPr>
          <p:nvPr/>
        </p:nvPicPr>
        <p:blipFill>
          <a:blip r:embed="rId10">
            <a:extLst>
              <a:ext uri="{28A0092B-C50C-407E-A947-70E740481C1C}">
                <a14:useLocalDpi xmlns:a14="http://schemas.microsoft.com/office/drawing/2010/main" val="0"/>
              </a:ext>
            </a:extLst>
          </a:blip>
          <a:srcRect l="7245" t="2869" r="72890" b="65656"/>
          <a:stretch>
            <a:fillRect/>
          </a:stretch>
        </p:blipFill>
        <p:spPr bwMode="auto">
          <a:xfrm>
            <a:off x="6788150" y="5770563"/>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4" name="Picture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038" y="2028825"/>
            <a:ext cx="55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5" name="Rectangle 61"/>
          <p:cNvSpPr>
            <a:spLocks noChangeArrowheads="1"/>
          </p:cNvSpPr>
          <p:nvPr>
            <p:custDataLst>
              <p:tags r:id="rId5"/>
            </p:custDataLst>
          </p:nvPr>
        </p:nvSpPr>
        <p:spPr bwMode="auto">
          <a:xfrm>
            <a:off x="254000" y="3684588"/>
            <a:ext cx="2459038" cy="1079500"/>
          </a:xfrm>
          <a:prstGeom prst="rect">
            <a:avLst/>
          </a:prstGeom>
          <a:solidFill>
            <a:schemeClr val="bg1"/>
          </a:soli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91440" rIns="90000" bIns="46800"/>
          <a:lstStyle>
            <a:lvl1pPr marL="342900" indent="-342900" algn="l" defTabSz="900113">
              <a:spcBef>
                <a:spcPct val="20000"/>
              </a:spcBef>
              <a:buFont typeface="Arial" charset="0"/>
              <a:buChar char="•"/>
              <a:defRPr sz="2400">
                <a:solidFill>
                  <a:schemeClr val="tx1"/>
                </a:solidFill>
                <a:latin typeface="Calibri" pitchFamily="34" charset="0"/>
              </a:defRPr>
            </a:lvl1pPr>
            <a:lvl2pPr marL="182563" indent="-180975" algn="l" defTabSz="900113">
              <a:spcBef>
                <a:spcPct val="20000"/>
              </a:spcBef>
              <a:buFont typeface="Arial" charset="0"/>
              <a:buChar char="•"/>
              <a:defRPr sz="2000">
                <a:solidFill>
                  <a:schemeClr val="tx1"/>
                </a:solidFill>
                <a:latin typeface="Calibri" pitchFamily="34" charset="0"/>
              </a:defRPr>
            </a:lvl2pPr>
            <a:lvl3pPr marL="628650" indent="-182563" algn="l" defTabSz="900113">
              <a:spcBef>
                <a:spcPct val="20000"/>
              </a:spcBef>
              <a:buFont typeface="Arial" charset="0"/>
              <a:buChar char="•"/>
              <a:defRPr sz="1600">
                <a:solidFill>
                  <a:schemeClr val="tx1"/>
                </a:solidFill>
                <a:latin typeface="Calibri" pitchFamily="34" charset="0"/>
              </a:defRPr>
            </a:lvl3pPr>
            <a:lvl4pPr marL="809625" indent="-180975" algn="l" defTabSz="900113">
              <a:spcBef>
                <a:spcPct val="20000"/>
              </a:spcBef>
              <a:buFont typeface="Arial" charset="0"/>
              <a:buChar char="•"/>
              <a:defRPr sz="1200">
                <a:solidFill>
                  <a:schemeClr val="tx1"/>
                </a:solidFill>
                <a:latin typeface="Calibri" pitchFamily="34" charset="0"/>
              </a:defRPr>
            </a:lvl4pPr>
            <a:lvl5pPr marL="2057400" indent="-228600" algn="l" defTabSz="900113">
              <a:spcBef>
                <a:spcPct val="20000"/>
              </a:spcBef>
              <a:buChar char="»"/>
              <a:defRPr sz="2400">
                <a:solidFill>
                  <a:schemeClr val="tx1"/>
                </a:solidFill>
                <a:latin typeface="Calibri" pitchFamily="34" charset="0"/>
              </a:defRPr>
            </a:lvl5pPr>
            <a:lvl6pPr marL="2514600" indent="-228600" defTabSz="900113" eaLnBrk="0" fontAlgn="base" hangingPunct="0">
              <a:spcBef>
                <a:spcPct val="20000"/>
              </a:spcBef>
              <a:spcAft>
                <a:spcPct val="0"/>
              </a:spcAft>
              <a:buChar char="»"/>
              <a:defRPr sz="2400">
                <a:solidFill>
                  <a:schemeClr val="tx1"/>
                </a:solidFill>
                <a:latin typeface="Calibri" pitchFamily="34" charset="0"/>
              </a:defRPr>
            </a:lvl6pPr>
            <a:lvl7pPr marL="2971800" indent="-228600" defTabSz="900113" eaLnBrk="0" fontAlgn="base" hangingPunct="0">
              <a:spcBef>
                <a:spcPct val="20000"/>
              </a:spcBef>
              <a:spcAft>
                <a:spcPct val="0"/>
              </a:spcAft>
              <a:buChar char="»"/>
              <a:defRPr sz="2400">
                <a:solidFill>
                  <a:schemeClr val="tx1"/>
                </a:solidFill>
                <a:latin typeface="Calibri" pitchFamily="34" charset="0"/>
              </a:defRPr>
            </a:lvl7pPr>
            <a:lvl8pPr marL="3429000" indent="-228600" defTabSz="900113" eaLnBrk="0" fontAlgn="base" hangingPunct="0">
              <a:spcBef>
                <a:spcPct val="20000"/>
              </a:spcBef>
              <a:spcAft>
                <a:spcPct val="0"/>
              </a:spcAft>
              <a:buChar char="»"/>
              <a:defRPr sz="2400">
                <a:solidFill>
                  <a:schemeClr val="tx1"/>
                </a:solidFill>
                <a:latin typeface="Calibri" pitchFamily="34" charset="0"/>
              </a:defRPr>
            </a:lvl8pPr>
            <a:lvl9pPr marL="3886200" indent="-228600" defTabSz="900113" eaLnBrk="0" fontAlgn="base" hangingPunct="0">
              <a:spcBef>
                <a:spcPct val="20000"/>
              </a:spcBef>
              <a:spcAft>
                <a:spcPct val="0"/>
              </a:spcAft>
              <a:buChar char="»"/>
              <a:defRPr sz="2400">
                <a:solidFill>
                  <a:schemeClr val="tx1"/>
                </a:solidFill>
                <a:latin typeface="Calibri" pitchFamily="34" charset="0"/>
              </a:defRPr>
            </a:lvl9pPr>
          </a:lstStyle>
          <a:p>
            <a:pPr lvl="1" algn="ctr" eaLnBrk="1" hangingPunct="1">
              <a:lnSpc>
                <a:spcPct val="80000"/>
              </a:lnSpc>
              <a:spcBef>
                <a:spcPct val="0"/>
              </a:spcBef>
              <a:spcAft>
                <a:spcPct val="30000"/>
              </a:spcAft>
              <a:buClr>
                <a:srgbClr val="003359"/>
              </a:buClr>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a:p>
            <a:pPr lvl="1" algn="ctr" eaLnBrk="1" hangingPunct="1">
              <a:lnSpc>
                <a:spcPct val="80000"/>
              </a:lnSpc>
              <a:spcBef>
                <a:spcPct val="0"/>
              </a:spcBef>
              <a:spcAft>
                <a:spcPct val="30000"/>
              </a:spcAft>
              <a:buClr>
                <a:srgbClr val="003359"/>
              </a:buClr>
              <a:buFont typeface="Wingdings" pitchFamily="2" charset="2"/>
              <a:buNone/>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446" name="Rectangle 62"/>
          <p:cNvSpPr>
            <a:spLocks noChangeArrowheads="1"/>
          </p:cNvSpPr>
          <p:nvPr/>
        </p:nvSpPr>
        <p:spPr bwMode="auto">
          <a:xfrm>
            <a:off x="254000" y="4125913"/>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Share of sales</a:t>
            </a:r>
          </a:p>
        </p:txBody>
      </p:sp>
      <p:sp>
        <p:nvSpPr>
          <p:cNvPr id="16447" name="Rectangle 63"/>
          <p:cNvSpPr>
            <a:spLocks noChangeArrowheads="1"/>
          </p:cNvSpPr>
          <p:nvPr/>
        </p:nvSpPr>
        <p:spPr bwMode="auto">
          <a:xfrm>
            <a:off x="1073150" y="4125913"/>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Growth</a:t>
            </a:r>
          </a:p>
        </p:txBody>
      </p:sp>
      <p:sp>
        <p:nvSpPr>
          <p:cNvPr id="16448" name="Rectangle 64"/>
          <p:cNvSpPr>
            <a:spLocks noChangeArrowheads="1"/>
          </p:cNvSpPr>
          <p:nvPr>
            <p:custDataLst>
              <p:tags r:id="rId6"/>
            </p:custDataLst>
          </p:nvPr>
        </p:nvSpPr>
        <p:spPr bwMode="auto">
          <a:xfrm>
            <a:off x="254000" y="5373688"/>
            <a:ext cx="2455863" cy="1079500"/>
          </a:xfrm>
          <a:prstGeom prst="rect">
            <a:avLst/>
          </a:prstGeom>
          <a:solidFill>
            <a:schemeClr val="bg1"/>
          </a:soli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91440" rIns="90000" bIns="46800"/>
          <a:lstStyle>
            <a:lvl1pPr marL="342900" indent="-342900" algn="l" defTabSz="900113">
              <a:spcBef>
                <a:spcPct val="20000"/>
              </a:spcBef>
              <a:buFont typeface="Arial" charset="0"/>
              <a:buChar char="•"/>
              <a:defRPr sz="2400">
                <a:solidFill>
                  <a:schemeClr val="tx1"/>
                </a:solidFill>
                <a:latin typeface="Calibri" pitchFamily="34" charset="0"/>
              </a:defRPr>
            </a:lvl1pPr>
            <a:lvl2pPr marL="182563" indent="-180975" algn="l" defTabSz="900113">
              <a:spcBef>
                <a:spcPct val="20000"/>
              </a:spcBef>
              <a:buFont typeface="Arial" charset="0"/>
              <a:buChar char="•"/>
              <a:defRPr sz="2000">
                <a:solidFill>
                  <a:schemeClr val="tx1"/>
                </a:solidFill>
                <a:latin typeface="Calibri" pitchFamily="34" charset="0"/>
              </a:defRPr>
            </a:lvl2pPr>
            <a:lvl3pPr marL="628650" indent="-182563" algn="l" defTabSz="900113">
              <a:spcBef>
                <a:spcPct val="20000"/>
              </a:spcBef>
              <a:buFont typeface="Arial" charset="0"/>
              <a:buChar char="•"/>
              <a:defRPr sz="1600">
                <a:solidFill>
                  <a:schemeClr val="tx1"/>
                </a:solidFill>
                <a:latin typeface="Calibri" pitchFamily="34" charset="0"/>
              </a:defRPr>
            </a:lvl3pPr>
            <a:lvl4pPr marL="809625" indent="-180975" algn="l" defTabSz="900113">
              <a:spcBef>
                <a:spcPct val="20000"/>
              </a:spcBef>
              <a:buFont typeface="Arial" charset="0"/>
              <a:buChar char="•"/>
              <a:defRPr sz="1200">
                <a:solidFill>
                  <a:schemeClr val="tx1"/>
                </a:solidFill>
                <a:latin typeface="Calibri" pitchFamily="34" charset="0"/>
              </a:defRPr>
            </a:lvl4pPr>
            <a:lvl5pPr marL="2057400" indent="-228600" algn="l" defTabSz="900113">
              <a:spcBef>
                <a:spcPct val="20000"/>
              </a:spcBef>
              <a:buChar char="»"/>
              <a:defRPr sz="2400">
                <a:solidFill>
                  <a:schemeClr val="tx1"/>
                </a:solidFill>
                <a:latin typeface="Calibri" pitchFamily="34" charset="0"/>
              </a:defRPr>
            </a:lvl5pPr>
            <a:lvl6pPr marL="2514600" indent="-228600" defTabSz="900113" eaLnBrk="0" fontAlgn="base" hangingPunct="0">
              <a:spcBef>
                <a:spcPct val="20000"/>
              </a:spcBef>
              <a:spcAft>
                <a:spcPct val="0"/>
              </a:spcAft>
              <a:buChar char="»"/>
              <a:defRPr sz="2400">
                <a:solidFill>
                  <a:schemeClr val="tx1"/>
                </a:solidFill>
                <a:latin typeface="Calibri" pitchFamily="34" charset="0"/>
              </a:defRPr>
            </a:lvl6pPr>
            <a:lvl7pPr marL="2971800" indent="-228600" defTabSz="900113" eaLnBrk="0" fontAlgn="base" hangingPunct="0">
              <a:spcBef>
                <a:spcPct val="20000"/>
              </a:spcBef>
              <a:spcAft>
                <a:spcPct val="0"/>
              </a:spcAft>
              <a:buChar char="»"/>
              <a:defRPr sz="2400">
                <a:solidFill>
                  <a:schemeClr val="tx1"/>
                </a:solidFill>
                <a:latin typeface="Calibri" pitchFamily="34" charset="0"/>
              </a:defRPr>
            </a:lvl7pPr>
            <a:lvl8pPr marL="3429000" indent="-228600" defTabSz="900113" eaLnBrk="0" fontAlgn="base" hangingPunct="0">
              <a:spcBef>
                <a:spcPct val="20000"/>
              </a:spcBef>
              <a:spcAft>
                <a:spcPct val="0"/>
              </a:spcAft>
              <a:buChar char="»"/>
              <a:defRPr sz="2400">
                <a:solidFill>
                  <a:schemeClr val="tx1"/>
                </a:solidFill>
                <a:latin typeface="Calibri" pitchFamily="34" charset="0"/>
              </a:defRPr>
            </a:lvl8pPr>
            <a:lvl9pPr marL="3886200" indent="-228600" defTabSz="900113" eaLnBrk="0" fontAlgn="base" hangingPunct="0">
              <a:spcBef>
                <a:spcPct val="20000"/>
              </a:spcBef>
              <a:spcAft>
                <a:spcPct val="0"/>
              </a:spcAft>
              <a:buChar char="»"/>
              <a:defRPr sz="2400">
                <a:solidFill>
                  <a:schemeClr val="tx1"/>
                </a:solidFill>
                <a:latin typeface="Calibri" pitchFamily="34" charset="0"/>
              </a:defRPr>
            </a:lvl9pPr>
          </a:lstStyle>
          <a:p>
            <a:pPr lvl="1" algn="ctr" eaLnBrk="1" hangingPunct="1">
              <a:lnSpc>
                <a:spcPct val="80000"/>
              </a:lnSpc>
              <a:spcBef>
                <a:spcPct val="0"/>
              </a:spcBef>
              <a:spcAft>
                <a:spcPct val="30000"/>
              </a:spcAft>
              <a:buClr>
                <a:srgbClr val="003359"/>
              </a:buClr>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a:p>
            <a:pPr lvl="1" algn="ctr" eaLnBrk="1" hangingPunct="1">
              <a:lnSpc>
                <a:spcPct val="80000"/>
              </a:lnSpc>
              <a:spcBef>
                <a:spcPct val="0"/>
              </a:spcBef>
              <a:spcAft>
                <a:spcPct val="30000"/>
              </a:spcAft>
              <a:buClr>
                <a:srgbClr val="003359"/>
              </a:buClr>
              <a:buFont typeface="Wingdings" pitchFamily="2" charset="2"/>
              <a:buNone/>
            </a:pPr>
            <a:endParaRPr lang="en-US" altLang="sv-SE" sz="1200">
              <a:solidFill>
                <a:srgbClr val="000000"/>
              </a:solidFill>
              <a:latin typeface="Candara" pitchFamily="34" charset="0"/>
              <a:ea typeface="Arial Unicode MS" pitchFamily="34" charset="-128"/>
              <a:cs typeface="Arial Unicode MS" pitchFamily="34" charset="-128"/>
            </a:endParaRPr>
          </a:p>
        </p:txBody>
      </p:sp>
      <p:sp>
        <p:nvSpPr>
          <p:cNvPr id="16449" name="Text Box 67"/>
          <p:cNvSpPr txBox="1">
            <a:spLocks noChangeArrowheads="1"/>
          </p:cNvSpPr>
          <p:nvPr/>
        </p:nvSpPr>
        <p:spPr bwMode="auto">
          <a:xfrm>
            <a:off x="587375" y="4398963"/>
            <a:ext cx="488950" cy="279400"/>
          </a:xfrm>
          <a:prstGeom prst="rect">
            <a:avLst/>
          </a:prstGeom>
          <a:noFill/>
          <a:ln>
            <a:noFill/>
          </a:ln>
          <a:effectLst/>
          <a:extLst>
            <a:ext uri="{909E8E84-426E-40DD-AFC4-6F175D3DCCD1}">
              <a14:hiddenFill xmlns:a14="http://schemas.microsoft.com/office/drawing/2010/main">
                <a:solidFill>
                  <a:srgbClr val="FF6319"/>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003359"/>
                </a:solidFill>
                <a:latin typeface="Candara" pitchFamily="34" charset="0"/>
                <a:ea typeface="Arial Unicode MS" pitchFamily="34" charset="-128"/>
                <a:cs typeface="Arial Unicode MS" pitchFamily="34" charset="-128"/>
              </a:rPr>
              <a:t>~30%</a:t>
            </a:r>
          </a:p>
        </p:txBody>
      </p:sp>
      <p:sp>
        <p:nvSpPr>
          <p:cNvPr id="16450" name="AutoShape 68"/>
          <p:cNvSpPr>
            <a:spLocks noChangeArrowheads="1"/>
          </p:cNvSpPr>
          <p:nvPr/>
        </p:nvSpPr>
        <p:spPr bwMode="auto">
          <a:xfrm rot="-948532">
            <a:off x="1331913" y="4403725"/>
            <a:ext cx="288925" cy="217488"/>
          </a:xfrm>
          <a:prstGeom prst="rightArrow">
            <a:avLst>
              <a:gd name="adj1" fmla="val 50000"/>
              <a:gd name="adj2" fmla="val 83103"/>
            </a:avLst>
          </a:prstGeom>
          <a:solidFill>
            <a:srgbClr val="FF631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pic>
        <p:nvPicPr>
          <p:cNvPr id="16451" name="Picture 6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850" y="4410075"/>
            <a:ext cx="355600" cy="282575"/>
          </a:xfrm>
          <a:prstGeom prst="rect">
            <a:avLst/>
          </a:prstGeom>
          <a:noFill/>
          <a:ln>
            <a:noFill/>
          </a:ln>
          <a:effectLst/>
          <a:extLst>
            <a:ext uri="{909E8E84-426E-40DD-AFC4-6F175D3DCCD1}">
              <a14:hiddenFill xmlns:a14="http://schemas.microsoft.com/office/drawing/2010/main">
                <a:solidFill>
                  <a:srgbClr val="FF6319"/>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52" name="Text Box 70"/>
          <p:cNvSpPr txBox="1">
            <a:spLocks noChangeArrowheads="1"/>
          </p:cNvSpPr>
          <p:nvPr/>
        </p:nvSpPr>
        <p:spPr bwMode="auto">
          <a:xfrm>
            <a:off x="587375" y="6091238"/>
            <a:ext cx="468313" cy="279400"/>
          </a:xfrm>
          <a:prstGeom prst="rect">
            <a:avLst/>
          </a:prstGeom>
          <a:noFill/>
          <a:ln>
            <a:noFill/>
          </a:ln>
          <a:effectLst/>
          <a:extLst>
            <a:ext uri="{909E8E84-426E-40DD-AFC4-6F175D3DCCD1}">
              <a14:hiddenFill xmlns:a14="http://schemas.microsoft.com/office/drawing/2010/main">
                <a:solidFill>
                  <a:srgbClr val="FF6319"/>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spcBef>
                <a:spcPct val="0"/>
              </a:spcBef>
              <a:buFontTx/>
              <a:buNone/>
            </a:pPr>
            <a:r>
              <a:rPr lang="en-US" altLang="sv-SE" sz="1200">
                <a:solidFill>
                  <a:srgbClr val="003359"/>
                </a:solidFill>
                <a:latin typeface="Candara" pitchFamily="34" charset="0"/>
                <a:ea typeface="Arial Unicode MS" pitchFamily="34" charset="-128"/>
                <a:cs typeface="Arial Unicode MS" pitchFamily="34" charset="-128"/>
              </a:rPr>
              <a:t>~10%</a:t>
            </a:r>
          </a:p>
        </p:txBody>
      </p:sp>
      <p:sp>
        <p:nvSpPr>
          <p:cNvPr id="16453" name="AutoShape 71"/>
          <p:cNvSpPr>
            <a:spLocks noChangeArrowheads="1"/>
          </p:cNvSpPr>
          <p:nvPr/>
        </p:nvSpPr>
        <p:spPr bwMode="auto">
          <a:xfrm rot="-1249551">
            <a:off x="1331913" y="6129338"/>
            <a:ext cx="288925" cy="215900"/>
          </a:xfrm>
          <a:prstGeom prst="rightArrow">
            <a:avLst>
              <a:gd name="adj1" fmla="val 50000"/>
              <a:gd name="adj2" fmla="val 83714"/>
            </a:avLst>
          </a:prstGeom>
          <a:solidFill>
            <a:srgbClr val="FF631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0" rIns="91341" bIns="4567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80000"/>
              </a:lnSpc>
              <a:spcBef>
                <a:spcPct val="0"/>
              </a:spcBef>
              <a:spcAft>
                <a:spcPct val="70000"/>
              </a:spcAft>
              <a:buFont typeface="Wingdings" pitchFamily="2" charset="2"/>
              <a:buChar char="§"/>
            </a:pPr>
            <a:endParaRPr lang="en-US" altLang="sv-SE" sz="1200">
              <a:solidFill>
                <a:srgbClr val="000000"/>
              </a:solidFill>
              <a:latin typeface="Candara" pitchFamily="34" charset="0"/>
              <a:ea typeface="Arial Unicode MS" pitchFamily="34" charset="-128"/>
              <a:cs typeface="Arial Unicode MS" pitchFamily="34" charset="-128"/>
            </a:endParaRPr>
          </a:p>
        </p:txBody>
      </p:sp>
      <p:pic>
        <p:nvPicPr>
          <p:cNvPr id="16454" name="Picture 7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850" y="6113463"/>
            <a:ext cx="355600" cy="282575"/>
          </a:xfrm>
          <a:prstGeom prst="rect">
            <a:avLst/>
          </a:prstGeom>
          <a:noFill/>
          <a:ln>
            <a:noFill/>
          </a:ln>
          <a:effectLst/>
          <a:extLst>
            <a:ext uri="{909E8E84-426E-40DD-AFC4-6F175D3DCCD1}">
              <a14:hiddenFill xmlns:a14="http://schemas.microsoft.com/office/drawing/2010/main">
                <a:solidFill>
                  <a:srgbClr val="FF6319"/>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55" name="Picture 73"/>
          <p:cNvPicPr>
            <a:picLocks noChangeAspect="1" noChangeArrowheads="1"/>
          </p:cNvPicPr>
          <p:nvPr/>
        </p:nvPicPr>
        <p:blipFill>
          <a:blip r:embed="rId14">
            <a:extLst>
              <a:ext uri="{28A0092B-C50C-407E-A947-70E740481C1C}">
                <a14:useLocalDpi xmlns:a14="http://schemas.microsoft.com/office/drawing/2010/main" val="0"/>
              </a:ext>
            </a:extLst>
          </a:blip>
          <a:srcRect l="2217"/>
          <a:stretch>
            <a:fillRect/>
          </a:stretch>
        </p:blipFill>
        <p:spPr bwMode="auto">
          <a:xfrm>
            <a:off x="1619250" y="2020888"/>
            <a:ext cx="571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6" name="Picture 7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19250" y="3724275"/>
            <a:ext cx="6111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7" name="Picture 7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6938" y="5421313"/>
            <a:ext cx="539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8" name="Picture 7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8150" y="5445125"/>
            <a:ext cx="5572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9" name="Picture 7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8838" y="3716338"/>
            <a:ext cx="56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0" name="Rectangle 78"/>
          <p:cNvSpPr>
            <a:spLocks noChangeArrowheads="1"/>
          </p:cNvSpPr>
          <p:nvPr/>
        </p:nvSpPr>
        <p:spPr bwMode="auto">
          <a:xfrm>
            <a:off x="1892300" y="2430463"/>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Customers</a:t>
            </a:r>
          </a:p>
        </p:txBody>
      </p:sp>
      <p:sp>
        <p:nvSpPr>
          <p:cNvPr id="16461" name="Rectangle 79"/>
          <p:cNvSpPr>
            <a:spLocks noChangeArrowheads="1"/>
          </p:cNvSpPr>
          <p:nvPr/>
        </p:nvSpPr>
        <p:spPr bwMode="auto">
          <a:xfrm>
            <a:off x="1828800" y="2668588"/>
            <a:ext cx="942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0800" indent="-50800"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Grain traders</a:t>
            </a:r>
          </a:p>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Breeders </a:t>
            </a:r>
          </a:p>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Processing companies</a:t>
            </a:r>
          </a:p>
        </p:txBody>
      </p:sp>
      <p:sp>
        <p:nvSpPr>
          <p:cNvPr id="16462" name="Rectangle 80"/>
          <p:cNvSpPr>
            <a:spLocks noChangeArrowheads="1"/>
          </p:cNvSpPr>
          <p:nvPr/>
        </p:nvSpPr>
        <p:spPr bwMode="auto">
          <a:xfrm>
            <a:off x="1892300" y="4127500"/>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Customers</a:t>
            </a:r>
          </a:p>
        </p:txBody>
      </p:sp>
      <p:sp>
        <p:nvSpPr>
          <p:cNvPr id="16463" name="Rectangle 81"/>
          <p:cNvSpPr>
            <a:spLocks noChangeArrowheads="1"/>
          </p:cNvSpPr>
          <p:nvPr/>
        </p:nvSpPr>
        <p:spPr bwMode="auto">
          <a:xfrm>
            <a:off x="1828800" y="4365625"/>
            <a:ext cx="942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0800" indent="-50800"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Oil seed crushers</a:t>
            </a:r>
          </a:p>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Flour mills</a:t>
            </a:r>
          </a:p>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Feed producers</a:t>
            </a:r>
          </a:p>
        </p:txBody>
      </p:sp>
      <p:sp>
        <p:nvSpPr>
          <p:cNvPr id="16464" name="Rectangle 85"/>
          <p:cNvSpPr>
            <a:spLocks noChangeArrowheads="1"/>
          </p:cNvSpPr>
          <p:nvPr/>
        </p:nvSpPr>
        <p:spPr bwMode="auto">
          <a:xfrm>
            <a:off x="254000" y="5803900"/>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Share of sales</a:t>
            </a:r>
          </a:p>
        </p:txBody>
      </p:sp>
      <p:sp>
        <p:nvSpPr>
          <p:cNvPr id="16465" name="Rectangle 86"/>
          <p:cNvSpPr>
            <a:spLocks noChangeArrowheads="1"/>
          </p:cNvSpPr>
          <p:nvPr/>
        </p:nvSpPr>
        <p:spPr bwMode="auto">
          <a:xfrm>
            <a:off x="1073150" y="5803900"/>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Growth</a:t>
            </a:r>
          </a:p>
        </p:txBody>
      </p:sp>
      <p:sp>
        <p:nvSpPr>
          <p:cNvPr id="16466" name="Rectangle 87"/>
          <p:cNvSpPr>
            <a:spLocks noChangeArrowheads="1"/>
          </p:cNvSpPr>
          <p:nvPr/>
        </p:nvSpPr>
        <p:spPr bwMode="auto">
          <a:xfrm>
            <a:off x="1892300" y="5805488"/>
            <a:ext cx="820738" cy="247650"/>
          </a:xfrm>
          <a:prstGeom prst="rect">
            <a:avLst/>
          </a:prstGeom>
          <a:solidFill>
            <a:srgbClr val="64A0C8"/>
          </a:solidFill>
          <a:ln w="12700">
            <a:solidFill>
              <a:schemeClr val="bg2"/>
            </a:solidFill>
            <a:miter lim="800000"/>
            <a:headEnd/>
            <a:tailEnd/>
          </a:ln>
          <a:effectLst/>
          <a:extLst>
            <a:ext uri="{AF507438-7753-43E0-B8FC-AC1667EBCBE1}">
              <a14:hiddenEffects xmlns:a14="http://schemas.microsoft.com/office/drawing/2010/main">
                <a:effectLst>
                  <a:outerShdw dist="89803" dir="2700000" algn="ctr" rotWithShape="0">
                    <a:schemeClr val="bg2"/>
                  </a:outerShdw>
                </a:effectLst>
              </a14:hiddenEffects>
            </a:ext>
          </a:extLst>
        </p:spPr>
        <p:txBody>
          <a:bodyPr wrap="none" lIns="90488" tIns="44450" rIns="90488" bIns="44450" anchor="ctr"/>
          <a:lstStyle>
            <a:lvl1pPr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a:lnSpc>
                <a:spcPct val="90000"/>
              </a:lnSpc>
              <a:spcBef>
                <a:spcPct val="0"/>
              </a:spcBef>
              <a:buFontTx/>
              <a:buNone/>
            </a:pPr>
            <a:r>
              <a:rPr lang="en-US" altLang="sv-SE" sz="900">
                <a:solidFill>
                  <a:srgbClr val="FFFFFF"/>
                </a:solidFill>
                <a:latin typeface="Candara" pitchFamily="34" charset="0"/>
                <a:ea typeface="Arial Unicode MS" pitchFamily="34" charset="-128"/>
                <a:cs typeface="Arial Unicode MS" pitchFamily="34" charset="-128"/>
              </a:rPr>
              <a:t>Customers</a:t>
            </a:r>
          </a:p>
        </p:txBody>
      </p:sp>
      <p:sp>
        <p:nvSpPr>
          <p:cNvPr id="16467" name="Rectangle 90"/>
          <p:cNvSpPr>
            <a:spLocks noChangeArrowheads="1"/>
          </p:cNvSpPr>
          <p:nvPr/>
        </p:nvSpPr>
        <p:spPr bwMode="auto">
          <a:xfrm>
            <a:off x="1828800" y="6045200"/>
            <a:ext cx="101441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0800" indent="-50800" algn="l">
              <a:spcBef>
                <a:spcPct val="20000"/>
              </a:spcBef>
              <a:buFont typeface="Arial" charset="0"/>
              <a:buChar char="•"/>
              <a:defRPr sz="2400">
                <a:solidFill>
                  <a:schemeClr val="tx1"/>
                </a:solidFill>
                <a:latin typeface="Calibri" pitchFamily="34" charset="0"/>
              </a:defRPr>
            </a:lvl1pPr>
            <a:lvl2pPr marL="446088" indent="-180975" algn="l">
              <a:spcBef>
                <a:spcPct val="20000"/>
              </a:spcBef>
              <a:buFont typeface="Arial" charset="0"/>
              <a:buChar char="•"/>
              <a:defRPr sz="2000">
                <a:solidFill>
                  <a:schemeClr val="tx1"/>
                </a:solidFill>
                <a:latin typeface="Calibri" pitchFamily="34" charset="0"/>
              </a:defRPr>
            </a:lvl2pPr>
            <a:lvl3pPr marL="628650" indent="-182563" algn="l">
              <a:spcBef>
                <a:spcPct val="20000"/>
              </a:spcBef>
              <a:buFont typeface="Arial" charset="0"/>
              <a:buChar char="•"/>
              <a:defRPr sz="1600">
                <a:solidFill>
                  <a:schemeClr val="tx1"/>
                </a:solidFill>
                <a:latin typeface="Calibri" pitchFamily="34" charset="0"/>
              </a:defRPr>
            </a:lvl3pPr>
            <a:lvl4pPr marL="809625" indent="-180975" algn="l">
              <a:spcBef>
                <a:spcPct val="20000"/>
              </a:spcBef>
              <a:buFont typeface="Arial" charset="0"/>
              <a:buChar char="•"/>
              <a:defRPr sz="1200">
                <a:solidFill>
                  <a:schemeClr val="tx1"/>
                </a:solidFill>
                <a:latin typeface="Calibri" pitchFamily="34" charset="0"/>
              </a:defRPr>
            </a:lvl4pPr>
            <a:lvl5pPr marL="2057400" indent="-228600" algn="l">
              <a:spcBef>
                <a:spcPct val="20000"/>
              </a:spcBef>
              <a:buChar char="»"/>
              <a:defRPr sz="2400">
                <a:solidFill>
                  <a:schemeClr val="tx1"/>
                </a:solidFill>
                <a:latin typeface="Calibri" pitchFamily="34" charset="0"/>
              </a:defRPr>
            </a:lvl5pPr>
            <a:lvl6pPr marL="2514600" indent="-228600" eaLnBrk="0" fontAlgn="base" hangingPunct="0">
              <a:spcBef>
                <a:spcPct val="20000"/>
              </a:spcBef>
              <a:spcAft>
                <a:spcPct val="0"/>
              </a:spcAft>
              <a:buChar char="»"/>
              <a:defRPr sz="2400">
                <a:solidFill>
                  <a:schemeClr val="tx1"/>
                </a:solidFill>
                <a:latin typeface="Calibri" pitchFamily="34" charset="0"/>
              </a:defRPr>
            </a:lvl6pPr>
            <a:lvl7pPr marL="2971800" indent="-228600" eaLnBrk="0" fontAlgn="base" hangingPunct="0">
              <a:spcBef>
                <a:spcPct val="20000"/>
              </a:spcBef>
              <a:spcAft>
                <a:spcPct val="0"/>
              </a:spcAft>
              <a:buChar char="»"/>
              <a:defRPr sz="2400">
                <a:solidFill>
                  <a:schemeClr val="tx1"/>
                </a:solidFill>
                <a:latin typeface="Calibri" pitchFamily="34" charset="0"/>
              </a:defRPr>
            </a:lvl7pPr>
            <a:lvl8pPr marL="3429000" indent="-228600" eaLnBrk="0" fontAlgn="base" hangingPunct="0">
              <a:spcBef>
                <a:spcPct val="20000"/>
              </a:spcBef>
              <a:spcAft>
                <a:spcPct val="0"/>
              </a:spcAft>
              <a:buChar char="»"/>
              <a:defRPr sz="2400">
                <a:solidFill>
                  <a:schemeClr val="tx1"/>
                </a:solidFill>
                <a:latin typeface="Calibri" pitchFamily="34" charset="0"/>
              </a:defRPr>
            </a:lvl8pPr>
            <a:lvl9pPr marL="3886200" indent="-228600" eaLnBrk="0" fontAlgn="base" hangingPunct="0">
              <a:spcBef>
                <a:spcPct val="20000"/>
              </a:spcBef>
              <a:spcAft>
                <a:spcPct val="0"/>
              </a:spcAft>
              <a:buChar char="»"/>
              <a:defRPr sz="2400">
                <a:solidFill>
                  <a:schemeClr val="tx1"/>
                </a:solidFill>
                <a:latin typeface="Calibri" pitchFamily="34" charset="0"/>
              </a:defRPr>
            </a:lvl9pPr>
          </a:lstStyle>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Snack food producers</a:t>
            </a:r>
          </a:p>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Meat producers</a:t>
            </a:r>
          </a:p>
          <a:p>
            <a:pPr algn="ctr" eaLnBrk="1" hangingPunct="1">
              <a:lnSpc>
                <a:spcPct val="55000"/>
              </a:lnSpc>
              <a:spcBef>
                <a:spcPct val="0"/>
              </a:spcBef>
              <a:spcAft>
                <a:spcPct val="40000"/>
              </a:spcAft>
              <a:buFont typeface="Wingdings" pitchFamily="2" charset="2"/>
              <a:buChar char="§"/>
            </a:pPr>
            <a:r>
              <a:rPr lang="en-US" altLang="sv-SE" sz="700">
                <a:solidFill>
                  <a:srgbClr val="000000"/>
                </a:solidFill>
                <a:latin typeface="Candara" pitchFamily="34" charset="0"/>
                <a:ea typeface="Arial Unicode MS" pitchFamily="34" charset="-128"/>
                <a:cs typeface="Arial Unicode MS" pitchFamily="34" charset="-128"/>
              </a:rPr>
              <a:t>Dairy producers</a:t>
            </a:r>
          </a:p>
        </p:txBody>
      </p:sp>
    </p:spTree>
    <p:extLst>
      <p:ext uri="{BB962C8B-B14F-4D97-AF65-F5344CB8AC3E}">
        <p14:creationId xmlns:p14="http://schemas.microsoft.com/office/powerpoint/2010/main" val="164603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27088" y="53975"/>
            <a:ext cx="7200900" cy="1143000"/>
          </a:xfrm>
        </p:spPr>
        <p:txBody>
          <a:bodyPr/>
          <a:lstStyle/>
          <a:p>
            <a:pPr eaLnBrk="1" hangingPunct="1"/>
            <a:r>
              <a:rPr lang="en-US" altLang="en-US" smtClean="0"/>
              <a:t>Our customers Grain Processing</a:t>
            </a:r>
          </a:p>
        </p:txBody>
      </p:sp>
      <p:sp>
        <p:nvSpPr>
          <p:cNvPr id="9" name="Content Placeholder 2"/>
          <p:cNvSpPr>
            <a:spLocks noGrp="1"/>
          </p:cNvSpPr>
          <p:nvPr>
            <p:ph idx="1"/>
          </p:nvPr>
        </p:nvSpPr>
        <p:spPr>
          <a:xfrm>
            <a:off x="539750" y="1484313"/>
            <a:ext cx="8064500" cy="4824412"/>
          </a:xfrm>
        </p:spPr>
        <p:txBody>
          <a:bodyPr/>
          <a:lstStyle/>
          <a:p>
            <a:pPr marL="177800" indent="-177800" eaLnBrk="1" hangingPunct="1">
              <a:lnSpc>
                <a:spcPct val="90000"/>
              </a:lnSpc>
              <a:defRPr/>
            </a:pPr>
            <a:r>
              <a:rPr lang="en-US" altLang="en-US" sz="2000" b="1" dirty="0" smtClean="0">
                <a:latin typeface="+mj-lt"/>
              </a:rPr>
              <a:t>Grain</a:t>
            </a:r>
          </a:p>
          <a:p>
            <a:pPr marL="177800" lvl="1" indent="-177800" eaLnBrk="1" hangingPunct="1">
              <a:lnSpc>
                <a:spcPct val="90000"/>
              </a:lnSpc>
              <a:defRPr/>
            </a:pPr>
            <a:r>
              <a:rPr lang="en-US" altLang="en-US" dirty="0" smtClean="0"/>
              <a:t>Coops, traders</a:t>
            </a:r>
          </a:p>
          <a:p>
            <a:pPr marL="177800" lvl="1" indent="-177800" eaLnBrk="1" hangingPunct="1">
              <a:lnSpc>
                <a:spcPct val="90000"/>
              </a:lnSpc>
              <a:defRPr/>
            </a:pPr>
            <a:r>
              <a:rPr lang="en-US" altLang="en-US" dirty="0" smtClean="0"/>
              <a:t>Breeders</a:t>
            </a:r>
          </a:p>
          <a:p>
            <a:pPr marL="177800" lvl="1" indent="-177800" eaLnBrk="1" hangingPunct="1">
              <a:lnSpc>
                <a:spcPct val="90000"/>
              </a:lnSpc>
              <a:defRPr/>
            </a:pPr>
            <a:r>
              <a:rPr lang="en-US" altLang="en-US" dirty="0" smtClean="0"/>
              <a:t>Oilseed crushing</a:t>
            </a:r>
          </a:p>
          <a:p>
            <a:pPr marL="177800" lvl="1" indent="-177800" eaLnBrk="1" hangingPunct="1">
              <a:lnSpc>
                <a:spcPct val="90000"/>
              </a:lnSpc>
              <a:defRPr/>
            </a:pPr>
            <a:r>
              <a:rPr lang="en-US" altLang="en-US" dirty="0" smtClean="0"/>
              <a:t>Ethanol production</a:t>
            </a:r>
          </a:p>
          <a:p>
            <a:pPr marL="177800" lvl="1" indent="-177800" eaLnBrk="1" hangingPunct="1">
              <a:lnSpc>
                <a:spcPct val="90000"/>
              </a:lnSpc>
              <a:defRPr/>
            </a:pPr>
            <a:r>
              <a:rPr lang="en-US" altLang="en-US" dirty="0" smtClean="0"/>
              <a:t>Other grain processing</a:t>
            </a:r>
          </a:p>
          <a:p>
            <a:pPr marL="177800" lvl="1" indent="-177800" eaLnBrk="1" hangingPunct="1">
              <a:lnSpc>
                <a:spcPct val="90000"/>
              </a:lnSpc>
              <a:buFont typeface="Arial" panose="020B0604020202020204" pitchFamily="34" charset="0"/>
              <a:buNone/>
              <a:defRPr/>
            </a:pPr>
            <a:endParaRPr lang="en-US" altLang="en-US" sz="1400" dirty="0" smtClean="0"/>
          </a:p>
          <a:p>
            <a:pPr marL="177800" indent="-177800" eaLnBrk="1" hangingPunct="1">
              <a:lnSpc>
                <a:spcPct val="90000"/>
              </a:lnSpc>
              <a:defRPr/>
            </a:pPr>
            <a:r>
              <a:rPr lang="en-US" altLang="en-US" sz="2000" b="1" dirty="0" smtClean="0">
                <a:latin typeface="+mj-lt"/>
              </a:rPr>
              <a:t>Key drivers</a:t>
            </a:r>
          </a:p>
          <a:p>
            <a:pPr marL="177800" lvl="1" indent="-177800" eaLnBrk="1" hangingPunct="1">
              <a:lnSpc>
                <a:spcPct val="90000"/>
              </a:lnSpc>
              <a:defRPr/>
            </a:pPr>
            <a:r>
              <a:rPr lang="en-US" altLang="en-US" dirty="0" smtClean="0"/>
              <a:t>Payment analysis</a:t>
            </a:r>
          </a:p>
          <a:p>
            <a:pPr marL="177800" lvl="1" indent="-177800" eaLnBrk="1" hangingPunct="1">
              <a:lnSpc>
                <a:spcPct val="90000"/>
              </a:lnSpc>
              <a:defRPr/>
            </a:pPr>
            <a:r>
              <a:rPr lang="en-US" altLang="en-US" dirty="0" smtClean="0"/>
              <a:t>Moisture monitoring</a:t>
            </a:r>
          </a:p>
          <a:p>
            <a:pPr marL="177800" lvl="1" indent="-177800" eaLnBrk="1" hangingPunct="1">
              <a:lnSpc>
                <a:spcPct val="90000"/>
              </a:lnSpc>
              <a:defRPr/>
            </a:pPr>
            <a:r>
              <a:rPr lang="en-US" altLang="en-US" dirty="0" smtClean="0"/>
              <a:t>Sorting grain according </a:t>
            </a:r>
            <a:br>
              <a:rPr lang="en-US" altLang="en-US" dirty="0" smtClean="0"/>
            </a:br>
            <a:r>
              <a:rPr lang="en-US" altLang="en-US" dirty="0" smtClean="0"/>
              <a:t>to quality</a:t>
            </a:r>
          </a:p>
          <a:p>
            <a:pPr marL="177800" lvl="1" indent="-177800" eaLnBrk="1" hangingPunct="1">
              <a:lnSpc>
                <a:spcPct val="90000"/>
              </a:lnSpc>
              <a:defRPr/>
            </a:pPr>
            <a:r>
              <a:rPr lang="en-US" altLang="en-US" dirty="0" smtClean="0"/>
              <a:t>Process optimization</a:t>
            </a:r>
          </a:p>
          <a:p>
            <a:pPr marL="177800" lvl="1" indent="-177800" eaLnBrk="1" hangingPunct="1">
              <a:lnSpc>
                <a:spcPct val="90000"/>
              </a:lnSpc>
              <a:defRPr/>
            </a:pPr>
            <a:r>
              <a:rPr lang="en-US" altLang="en-US" dirty="0" smtClean="0"/>
              <a:t>Fast analysis for breeders</a:t>
            </a:r>
          </a:p>
          <a:p>
            <a:pPr eaLnBrk="1" hangingPunct="1">
              <a:defRPr/>
            </a:pPr>
            <a:endParaRPr lang="en-US" altLang="en-US" dirty="0" smtClean="0"/>
          </a:p>
        </p:txBody>
      </p:sp>
      <p:pic>
        <p:nvPicPr>
          <p:cNvPr id="39941" name="Picture 9" descr="0722-CBH32-066-copy-420x0[1]"/>
          <p:cNvPicPr>
            <a:picLocks noChangeAspect="1" noChangeArrowheads="1"/>
          </p:cNvPicPr>
          <p:nvPr/>
        </p:nvPicPr>
        <p:blipFill>
          <a:blip r:embed="rId3">
            <a:extLst>
              <a:ext uri="{28A0092B-C50C-407E-A947-70E740481C1C}">
                <a14:useLocalDpi xmlns:a14="http://schemas.microsoft.com/office/drawing/2010/main" val="0"/>
              </a:ext>
            </a:extLst>
          </a:blip>
          <a:srcRect l="10880" t="24596" b="18834"/>
          <a:stretch>
            <a:fillRect/>
          </a:stretch>
        </p:blipFill>
        <p:spPr bwMode="auto">
          <a:xfrm>
            <a:off x="5292725" y="1628775"/>
            <a:ext cx="310673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R1jHplSEkky2T79Ganr_u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2R292esK0.vpweiv3UyW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2R292esK0.vpweiv3Uy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2R292esK0.vpweiv3Uy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1jHplSEkky2T79Ganr_u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1jHplSEkky2T79Ganr_uQ"/>
</p:tagLst>
</file>

<file path=ppt/theme/theme1.xml><?xml version="1.0" encoding="utf-8"?>
<a:theme xmlns:a="http://schemas.openxmlformats.org/drawingml/2006/main" name="PI PPT_template 2014">
  <a:themeElements>
    <a:clrScheme name="Perten colours">
      <a:dk1>
        <a:srgbClr val="000000"/>
      </a:dk1>
      <a:lt1>
        <a:srgbClr val="FFFFFF"/>
      </a:lt1>
      <a:dk2>
        <a:srgbClr val="005BAA"/>
      </a:dk2>
      <a:lt2>
        <a:srgbClr val="FFFFFF"/>
      </a:lt2>
      <a:accent1>
        <a:srgbClr val="005BAA"/>
      </a:accent1>
      <a:accent2>
        <a:srgbClr val="099BD7"/>
      </a:accent2>
      <a:accent3>
        <a:srgbClr val="FFFFFF"/>
      </a:accent3>
      <a:accent4>
        <a:srgbClr val="DA2027"/>
      </a:accent4>
      <a:accent5>
        <a:srgbClr val="007BEA"/>
      </a:accent5>
      <a:accent6>
        <a:srgbClr val="D8D8D8"/>
      </a:accent6>
      <a:hlink>
        <a:srgbClr val="099BD7"/>
      </a:hlink>
      <a:folHlink>
        <a:srgbClr val="099BD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perten mall w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ten mall w  pi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ten mall w  pi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ten mall w  pi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ten mall w  pi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ten mall w  pi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ten mall w  pi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ten mall w  pi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ten mall w  pi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ten mall w  pi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ten mall w  pi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ten mall w  pi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4268</TotalTime>
  <Words>1338</Words>
  <Application>Microsoft Office PowerPoint</Application>
  <PresentationFormat>On-screen Show (4:3)</PresentationFormat>
  <Paragraphs>309</Paragraphs>
  <Slides>35</Slides>
  <Notes>19</Notes>
  <HiddenSlides>7</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PI PPT_template 2014</vt:lpstr>
      <vt:lpstr>Your partner in  Agri Food Quality Control</vt:lpstr>
      <vt:lpstr>Analytical solutions for Agri Food Industries</vt:lpstr>
      <vt:lpstr>Our History</vt:lpstr>
      <vt:lpstr>Innovation &amp; Quality</vt:lpstr>
      <vt:lpstr>Business Foundation</vt:lpstr>
      <vt:lpstr>Business Foundation  Core Values</vt:lpstr>
      <vt:lpstr>PowerPoint Presentation</vt:lpstr>
      <vt:lpstr>Overview of customer benefits by market segment </vt:lpstr>
      <vt:lpstr>Our customers Grain Processing</vt:lpstr>
      <vt:lpstr>Our customers Grain Processing</vt:lpstr>
      <vt:lpstr>Our customers  Grain Processing</vt:lpstr>
      <vt:lpstr>Our customers Flour Milling</vt:lpstr>
      <vt:lpstr>Our customers Feed industry</vt:lpstr>
      <vt:lpstr>Our customers Food producers</vt:lpstr>
      <vt:lpstr>Instruments for different type of analysis</vt:lpstr>
      <vt:lpstr>Compositional analysis</vt:lpstr>
      <vt:lpstr>Compositional analysis</vt:lpstr>
      <vt:lpstr>A long history in NIR</vt:lpstr>
      <vt:lpstr>DA 7250 NIR Analyzer</vt:lpstr>
      <vt:lpstr>NIR – Applications in Process Industries</vt:lpstr>
      <vt:lpstr>Inframatic 9500</vt:lpstr>
      <vt:lpstr>Grain Analysis  – Designed for Users</vt:lpstr>
      <vt:lpstr>Next Generation Moisture Meter</vt:lpstr>
      <vt:lpstr>Functional analysis</vt:lpstr>
      <vt:lpstr>Functional analysis</vt:lpstr>
      <vt:lpstr>The Falling Number System</vt:lpstr>
      <vt:lpstr>The Glutomatic System</vt:lpstr>
      <vt:lpstr>Instrument Solutions - RVA</vt:lpstr>
      <vt:lpstr>doughLAB models</vt:lpstr>
      <vt:lpstr>Global presence</vt:lpstr>
      <vt:lpstr>Customer focus</vt:lpstr>
      <vt:lpstr>Perten Instruments Group Sales</vt:lpstr>
      <vt:lpstr>Questions</vt:lpstr>
      <vt:lpstr>PowerPoint Presentation</vt:lpstr>
      <vt:lpstr>Your partner in Agri Food Quality Control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Perten Instruments</dc:title>
  <dc:creator>Stefan Tordenmalm</dc:creator>
  <cp:lastModifiedBy>Goran Stjernberg</cp:lastModifiedBy>
  <cp:revision>360</cp:revision>
  <cp:lastPrinted>2014-08-04T09:14:19Z</cp:lastPrinted>
  <dcterms:created xsi:type="dcterms:W3CDTF">2007-09-12T12:50:26Z</dcterms:created>
  <dcterms:modified xsi:type="dcterms:W3CDTF">2014-11-25T08:40:49Z</dcterms:modified>
</cp:coreProperties>
</file>