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48" r:id="rId2"/>
    <p:sldMasterId id="2147483685" r:id="rId3"/>
  </p:sldMasterIdLst>
  <p:notesMasterIdLst>
    <p:notesMasterId r:id="rId18"/>
  </p:notesMasterIdLst>
  <p:handoutMasterIdLst>
    <p:handoutMasterId r:id="rId19"/>
  </p:handoutMasterIdLst>
  <p:sldIdLst>
    <p:sldId id="300" r:id="rId4"/>
    <p:sldId id="359" r:id="rId5"/>
    <p:sldId id="381" r:id="rId6"/>
    <p:sldId id="382" r:id="rId7"/>
    <p:sldId id="361" r:id="rId8"/>
    <p:sldId id="364" r:id="rId9"/>
    <p:sldId id="366" r:id="rId10"/>
    <p:sldId id="383" r:id="rId11"/>
    <p:sldId id="384" r:id="rId12"/>
    <p:sldId id="385" r:id="rId13"/>
    <p:sldId id="386" r:id="rId14"/>
    <p:sldId id="387" r:id="rId15"/>
    <p:sldId id="388" r:id="rId16"/>
    <p:sldId id="3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3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190500" indent="266700" algn="l" rtl="0" fontAlgn="base">
      <a:spcBef>
        <a:spcPct val="0"/>
      </a:spcBef>
      <a:spcAft>
        <a:spcPct val="0"/>
      </a:spcAft>
      <a:defRPr sz="23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382588" indent="531813" algn="l" rtl="0" fontAlgn="base">
      <a:spcBef>
        <a:spcPct val="0"/>
      </a:spcBef>
      <a:spcAft>
        <a:spcPct val="0"/>
      </a:spcAft>
      <a:defRPr sz="23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574675" indent="796925" algn="l" rtl="0" fontAlgn="base">
      <a:spcBef>
        <a:spcPct val="0"/>
      </a:spcBef>
      <a:spcAft>
        <a:spcPct val="0"/>
      </a:spcAft>
      <a:defRPr sz="23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766763" indent="1062038" algn="l" rtl="0" fontAlgn="base">
      <a:spcBef>
        <a:spcPct val="0"/>
      </a:spcBef>
      <a:spcAft>
        <a:spcPct val="0"/>
      </a:spcAft>
      <a:defRPr sz="23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23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23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23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23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ti-Orsanigo, Giuli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5A6"/>
    <a:srgbClr val="89BF27"/>
    <a:srgbClr val="F9B130"/>
    <a:srgbClr val="F2F2F2"/>
    <a:srgbClr val="00693C"/>
    <a:srgbClr val="928B81"/>
    <a:srgbClr val="00A1DE"/>
    <a:srgbClr val="1355A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1" autoAdjust="0"/>
    <p:restoredTop sz="98273" autoAdjust="0"/>
  </p:normalViewPr>
  <p:slideViewPr>
    <p:cSldViewPr snapToGrid="0">
      <p:cViewPr varScale="1">
        <p:scale>
          <a:sx n="82" d="100"/>
          <a:sy n="82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3FC4B29C-E730-4DF7-B24E-79EE5D76A193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5C61D248-4D7A-47C0-9C0C-FDAAB8076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664A926B-05B0-46A4-ACE7-3DB152F7C2ED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0A27B2B8-7343-491E-A1CF-8CEAF3F0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90500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90500" algn="l" defTabSz="190500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82588" algn="l" defTabSz="190500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74675" algn="l" defTabSz="190500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766763" algn="l" defTabSz="190500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960120" algn="l" defTabSz="192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152144" algn="l" defTabSz="192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344168" algn="l" defTabSz="192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536192" algn="l" defTabSz="192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701675"/>
            <a:ext cx="2019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8"/>
          <p:cNvSpPr txBox="1"/>
          <p:nvPr userDrawn="1"/>
        </p:nvSpPr>
        <p:spPr>
          <a:xfrm>
            <a:off x="7313613" y="6427788"/>
            <a:ext cx="14446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effectLst>
                  <a:outerShdw blurRad="552450" dir="2700000" sx="20000" sy="20000" algn="tl" rotWithShape="0">
                    <a:srgbClr val="000000"/>
                  </a:outerShdw>
                </a:effectLst>
                <a:latin typeface="Arial"/>
                <a:ea typeface="ヒラギノ角ゴ ProN W3" charset="0"/>
                <a:cs typeface="Arial"/>
                <a:sym typeface="Gill Sans" charset="0"/>
              </a:rPr>
              <a:t>© 2014 PerkinElmer</a:t>
            </a: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4211638" y="5894388"/>
            <a:ext cx="4519612" cy="514350"/>
            <a:chOff x="4211961" y="6038850"/>
            <a:chExt cx="4519228" cy="514350"/>
          </a:xfrm>
        </p:grpSpPr>
        <p:sp>
          <p:nvSpPr>
            <p:cNvPr id="9" name="Rectangle 7"/>
            <p:cNvSpPr>
              <a:spLocks/>
            </p:cNvSpPr>
            <p:nvPr userDrawn="1"/>
          </p:nvSpPr>
          <p:spPr bwMode="auto">
            <a:xfrm>
              <a:off x="4211961" y="6038850"/>
              <a:ext cx="4519228" cy="5143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Rectangle 8"/>
            <p:cNvSpPr>
              <a:spLocks/>
            </p:cNvSpPr>
            <p:nvPr userDrawn="1"/>
          </p:nvSpPr>
          <p:spPr bwMode="auto">
            <a:xfrm>
              <a:off x="4381809" y="6189662"/>
              <a:ext cx="417953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1300" b="1" spc="126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  <a:sym typeface="Century Gothic" charset="0"/>
                </a:rPr>
                <a:t>HUMAN HEALTH • ENVIRONMENTAL HEALTH</a:t>
              </a:r>
              <a:endParaRPr lang="en-US" sz="1300" b="1" spc="126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Century Gothic" charset="0"/>
              </a:endParaRPr>
            </a:p>
          </p:txBody>
        </p:sp>
      </p:grpSp>
      <p:pic>
        <p:nvPicPr>
          <p:cNvPr id="12" name="Picture 2" descr="pics_0001_Layer-9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6535" y="384365"/>
            <a:ext cx="5994666" cy="740379"/>
          </a:xfrm>
          <a:prstGeom prst="rect">
            <a:avLst/>
          </a:prstGeom>
        </p:spPr>
        <p:txBody>
          <a:bodyPr/>
          <a:lstStyle>
            <a:lvl1pPr algn="l">
              <a:defRPr sz="34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6358" y="1052736"/>
            <a:ext cx="5994797" cy="4150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86358" y="1628800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6358" y="1941721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s_0006_Layer-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6535" y="4365104"/>
            <a:ext cx="8370930" cy="7403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6358" y="5481228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86358" y="5193196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86358" y="5752549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86358" y="6018707"/>
            <a:ext cx="2295432" cy="262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437874" y="5481228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437874" y="5193196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437874" y="5752549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437874" y="6018707"/>
            <a:ext cx="2295432" cy="262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462210" y="5481228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462210" y="5193196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6462210" y="5752549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6462210" y="6018707"/>
            <a:ext cx="2295432" cy="262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386535" y="1376772"/>
            <a:ext cx="8343723" cy="4608897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ve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386535" y="1376772"/>
            <a:ext cx="4023447" cy="4608897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07015" y="1376772"/>
            <a:ext cx="4023447" cy="4608897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/3 Spli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386535" y="1376772"/>
            <a:ext cx="2322258" cy="4608897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032829" y="1376772"/>
            <a:ext cx="5697633" cy="4608897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/3 Spli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408204" y="1376772"/>
            <a:ext cx="2322258" cy="4608897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86535" y="1376772"/>
            <a:ext cx="5697633" cy="4608897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383868" y="1376746"/>
            <a:ext cx="5346390" cy="4608923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86358" y="1376772"/>
            <a:ext cx="2484453" cy="460851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rgbClr val="6CB44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386535" y="1376772"/>
            <a:ext cx="8343723" cy="3240360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86358" y="4761148"/>
            <a:ext cx="8344104" cy="1224136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13572" y="1376772"/>
            <a:ext cx="8316857" cy="298833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1008" y="4545013"/>
            <a:ext cx="1754758" cy="1476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131313"/>
                </a:solidFill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94840" y="4545013"/>
            <a:ext cx="1754758" cy="1476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131313"/>
                </a:solidFill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678671" y="4545013"/>
            <a:ext cx="1754758" cy="1476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131313"/>
                </a:solidFill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ics_0008_Layer 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701675"/>
            <a:ext cx="2019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5"/>
          <p:cNvSpPr txBox="1"/>
          <p:nvPr userDrawn="1"/>
        </p:nvSpPr>
        <p:spPr>
          <a:xfrm>
            <a:off x="7313613" y="6427788"/>
            <a:ext cx="14446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effectLst>
                  <a:outerShdw blurRad="552450" dir="2700000" sx="20000" sy="20000" algn="tl" rotWithShape="0">
                    <a:srgbClr val="000000"/>
                  </a:outerShdw>
                </a:effectLst>
                <a:latin typeface="Arial"/>
                <a:ea typeface="ヒラギノ角ゴ ProN W3" charset="0"/>
                <a:cs typeface="Arial"/>
                <a:sym typeface="Gill Sans" charset="0"/>
              </a:rPr>
              <a:t>© 2014 PerkinElmer</a:t>
            </a: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4211638" y="5894388"/>
            <a:ext cx="4519612" cy="514350"/>
            <a:chOff x="4211961" y="6038850"/>
            <a:chExt cx="4519228" cy="514350"/>
          </a:xfrm>
        </p:grpSpPr>
        <p:sp>
          <p:nvSpPr>
            <p:cNvPr id="10" name="Rectangle 7"/>
            <p:cNvSpPr>
              <a:spLocks/>
            </p:cNvSpPr>
            <p:nvPr userDrawn="1"/>
          </p:nvSpPr>
          <p:spPr bwMode="auto">
            <a:xfrm>
              <a:off x="4211961" y="6038850"/>
              <a:ext cx="4519228" cy="5143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 userDrawn="1"/>
          </p:nvSpPr>
          <p:spPr bwMode="auto">
            <a:xfrm>
              <a:off x="4381809" y="6189662"/>
              <a:ext cx="417953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1300" b="1" spc="126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  <a:sym typeface="Century Gothic" charset="0"/>
                </a:rPr>
                <a:t>HUMAN HEALTH • ENVIRONMENTAL HEALTH</a:t>
              </a:r>
              <a:endParaRPr lang="en-US" sz="1300" b="1" spc="126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Century Gothic" charset="0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6535" y="384365"/>
            <a:ext cx="5994666" cy="740379"/>
          </a:xfrm>
          <a:prstGeom prst="rect">
            <a:avLst/>
          </a:prstGeom>
        </p:spPr>
        <p:txBody>
          <a:bodyPr/>
          <a:lstStyle>
            <a:lvl1pPr algn="l">
              <a:defRPr sz="34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6358" y="1052736"/>
            <a:ext cx="5994797" cy="4150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86358" y="1628800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6358" y="1941721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92349" y="1531875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120541" y="1531875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848733" y="1531875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576925" y="1531875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305117" y="1531875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92349" y="2648000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2120541" y="2648000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848733" y="2648000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576925" y="2648000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7305117" y="2648000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92349" y="3764124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2120541" y="3764124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3848733" y="3764124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5576925" y="3764124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7305117" y="3764124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392349" y="4880248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120541" y="4880248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3848733" y="4880248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38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5576925" y="4880248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7305117" y="4880248"/>
            <a:ext cx="1425345" cy="925017"/>
          </a:xfrm>
          <a:prstGeom prst="rect">
            <a:avLst/>
          </a:prstGeom>
          <a:noFill/>
          <a:ln w="6350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83568" y="1880829"/>
            <a:ext cx="6507723" cy="39244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rgbClr val="6364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>
                <a:sym typeface="Gill Sans" charset="0"/>
              </a:rPr>
              <a:t>Click icon to add chart</a:t>
            </a:r>
            <a:endParaRPr lang="en-US" noProof="0" dirty="0">
              <a:sym typeface="Gill Sans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 rot="16200000">
            <a:off x="-967203" y="3739833"/>
            <a:ext cx="2877239" cy="239348"/>
          </a:xfrm>
          <a:prstGeom prst="rect">
            <a:avLst/>
          </a:prstGeom>
        </p:spPr>
        <p:txBody>
          <a:bodyPr lIns="75937" tIns="0" bIns="0">
            <a:normAutofit/>
          </a:bodyPr>
          <a:lstStyle>
            <a:lvl1pPr marL="0" indent="0" algn="ctr">
              <a:buNone/>
              <a:defRPr sz="1400" b="1" baseline="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73778" y="5877272"/>
            <a:ext cx="2877239" cy="252539"/>
          </a:xfrm>
          <a:prstGeom prst="rect">
            <a:avLst/>
          </a:prstGeom>
        </p:spPr>
        <p:txBody>
          <a:bodyPr lIns="75937" tIns="0" bIns="0" anchor="b">
            <a:normAutofit/>
          </a:bodyPr>
          <a:lstStyle>
            <a:lvl1pPr marL="0" indent="0" algn="ctr">
              <a:buNone/>
              <a:defRPr sz="1400" b="1" baseline="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6535" y="1376771"/>
            <a:ext cx="5994797" cy="319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434466" y="1880828"/>
            <a:ext cx="1295996" cy="3780420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Growth Chart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4"/>
          <p:cNvSpPr/>
          <p:nvPr userDrawn="1"/>
        </p:nvSpPr>
        <p:spPr>
          <a:xfrm>
            <a:off x="663575" y="1520825"/>
            <a:ext cx="6030913" cy="4265613"/>
          </a:xfrm>
          <a:prstGeom prst="swooshArrow">
            <a:avLst>
              <a:gd name="adj1" fmla="val 25000"/>
              <a:gd name="adj2" fmla="val 2907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25"/>
          <p:cNvSpPr/>
          <p:nvPr userDrawn="1"/>
        </p:nvSpPr>
        <p:spPr bwMode="auto">
          <a:xfrm>
            <a:off x="6729413" y="1412875"/>
            <a:ext cx="1939925" cy="1944688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8405" tIns="19202" rIns="38405" bIns="19202"/>
          <a:lstStyle/>
          <a:p>
            <a:pPr algn="ctr" defTabSz="384048">
              <a:defRPr/>
            </a:pPr>
            <a:endParaRPr 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657225" y="1689100"/>
            <a:ext cx="8018463" cy="4138613"/>
            <a:chOff x="1661435" y="3519752"/>
            <a:chExt cx="21386376" cy="7665227"/>
          </a:xfrm>
        </p:grpSpPr>
        <p:cxnSp>
          <p:nvCxnSpPr>
            <p:cNvPr id="12" name="Straight Connector 7"/>
            <p:cNvCxnSpPr/>
            <p:nvPr userDrawn="1"/>
          </p:nvCxnSpPr>
          <p:spPr bwMode="auto">
            <a:xfrm>
              <a:off x="1665670" y="3519752"/>
              <a:ext cx="0" cy="7665227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/>
            </a:extLst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>
              <a:off x="1661435" y="11143816"/>
              <a:ext cx="21386376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/>
            </a:extLst>
          </p:spPr>
        </p:cxnSp>
      </p:grpSp>
      <p:sp>
        <p:nvSpPr>
          <p:cNvPr id="14" name="Oval 18"/>
          <p:cNvSpPr/>
          <p:nvPr userDrawn="1"/>
        </p:nvSpPr>
        <p:spPr bwMode="auto">
          <a:xfrm>
            <a:off x="1638300" y="4114800"/>
            <a:ext cx="287338" cy="288925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8405" tIns="19202" rIns="38405" bIns="19202"/>
          <a:lstStyle/>
          <a:p>
            <a:pPr algn="ctr" defTabSz="384048">
              <a:defRPr/>
            </a:pPr>
            <a:endParaRPr 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Oval 20"/>
          <p:cNvSpPr/>
          <p:nvPr userDrawn="1"/>
        </p:nvSpPr>
        <p:spPr bwMode="auto">
          <a:xfrm>
            <a:off x="3009900" y="3067050"/>
            <a:ext cx="441325" cy="441325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8405" tIns="19202" rIns="38405" bIns="19202"/>
          <a:lstStyle/>
          <a:p>
            <a:pPr algn="ctr" defTabSz="384048">
              <a:defRPr/>
            </a:pPr>
            <a:endParaRPr 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Oval 22"/>
          <p:cNvSpPr/>
          <p:nvPr userDrawn="1"/>
        </p:nvSpPr>
        <p:spPr bwMode="auto">
          <a:xfrm>
            <a:off x="4664075" y="2349500"/>
            <a:ext cx="647700" cy="649288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8405" tIns="19202" rIns="38405" bIns="19202"/>
          <a:lstStyle/>
          <a:p>
            <a:pPr algn="ctr" defTabSz="384048">
              <a:defRPr/>
            </a:pPr>
            <a:endParaRPr 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 rot="16200000">
            <a:off x="-967203" y="3741707"/>
            <a:ext cx="2877239" cy="239348"/>
          </a:xfrm>
          <a:prstGeom prst="rect">
            <a:avLst/>
          </a:prstGeom>
        </p:spPr>
        <p:txBody>
          <a:bodyPr lIns="75937" tIns="0" bIns="0">
            <a:norm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67844" y="5877272"/>
            <a:ext cx="2877239" cy="252539"/>
          </a:xfrm>
          <a:prstGeom prst="rect">
            <a:avLst/>
          </a:prstGeom>
        </p:spPr>
        <p:txBody>
          <a:bodyPr lIns="75937" tIns="0" bIns="0" anchor="b">
            <a:norm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058725" y="4751828"/>
            <a:ext cx="1431159" cy="83726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515119" y="3843708"/>
            <a:ext cx="1431159" cy="83726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271810" y="3293396"/>
            <a:ext cx="1431159" cy="83726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780875" y="1448632"/>
            <a:ext cx="1832991" cy="18722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701675"/>
            <a:ext cx="2019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8"/>
          <p:cNvSpPr txBox="1"/>
          <p:nvPr userDrawn="1"/>
        </p:nvSpPr>
        <p:spPr>
          <a:xfrm>
            <a:off x="7313613" y="6427788"/>
            <a:ext cx="14446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srgbClr val="FFFFFF"/>
                </a:solidFill>
                <a:effectLst>
                  <a:outerShdw blurRad="552450" dir="2700000" sx="20000" sy="20000" algn="tl" rotWithShape="0">
                    <a:srgbClr val="000000"/>
                  </a:outerShdw>
                </a:effectLst>
                <a:latin typeface="Arial"/>
                <a:ea typeface="ヒラギノ角ゴ ProN W3" charset="0"/>
                <a:cs typeface="Arial"/>
                <a:sym typeface="Gill Sans" charset="0"/>
              </a:rPr>
              <a:t>© 2014 PerkinElmer</a:t>
            </a: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4211638" y="5894388"/>
            <a:ext cx="4519612" cy="514350"/>
            <a:chOff x="4211961" y="6038850"/>
            <a:chExt cx="4519228" cy="514350"/>
          </a:xfrm>
        </p:grpSpPr>
        <p:sp>
          <p:nvSpPr>
            <p:cNvPr id="9" name="Rectangle 7"/>
            <p:cNvSpPr>
              <a:spLocks/>
            </p:cNvSpPr>
            <p:nvPr userDrawn="1"/>
          </p:nvSpPr>
          <p:spPr bwMode="auto">
            <a:xfrm>
              <a:off x="4211961" y="6038850"/>
              <a:ext cx="4519228" cy="5143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Rectangle 8"/>
            <p:cNvSpPr>
              <a:spLocks/>
            </p:cNvSpPr>
            <p:nvPr userDrawn="1"/>
          </p:nvSpPr>
          <p:spPr bwMode="auto">
            <a:xfrm>
              <a:off x="4381809" y="6189662"/>
              <a:ext cx="417953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1300" b="1" spc="126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  <a:sym typeface="Century Gothic" charset="0"/>
                </a:rPr>
                <a:t>HUMAN HEALTH • ENVIRONMENTAL HEALTH</a:t>
              </a:r>
              <a:endParaRPr lang="en-US" sz="1300" b="1" spc="126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Century Gothic" charset="0"/>
              </a:endParaRPr>
            </a:p>
          </p:txBody>
        </p:sp>
      </p:grpSp>
      <p:pic>
        <p:nvPicPr>
          <p:cNvPr id="12" name="Picture 17" descr="pics_0001_Layer-9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6535" y="384365"/>
            <a:ext cx="5994666" cy="740379"/>
          </a:xfrm>
          <a:prstGeom prst="rect">
            <a:avLst/>
          </a:prstGeom>
        </p:spPr>
        <p:txBody>
          <a:bodyPr/>
          <a:lstStyle>
            <a:lvl1pPr algn="l">
              <a:defRPr sz="34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6358" y="1052736"/>
            <a:ext cx="5994797" cy="4150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86358" y="1628800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6358" y="1941721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 descr="pics_0008_Layer 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701675"/>
            <a:ext cx="2019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5"/>
          <p:cNvSpPr txBox="1"/>
          <p:nvPr userDrawn="1"/>
        </p:nvSpPr>
        <p:spPr>
          <a:xfrm>
            <a:off x="7313613" y="6427788"/>
            <a:ext cx="14446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srgbClr val="FFFFFF"/>
                </a:solidFill>
                <a:effectLst>
                  <a:outerShdw blurRad="552450" dir="2700000" sx="20000" sy="20000" algn="tl" rotWithShape="0">
                    <a:srgbClr val="000000"/>
                  </a:outerShdw>
                </a:effectLst>
                <a:latin typeface="Arial"/>
                <a:ea typeface="ヒラギノ角ゴ ProN W3" charset="0"/>
                <a:cs typeface="Arial"/>
                <a:sym typeface="Gill Sans" charset="0"/>
              </a:rPr>
              <a:t>© 2014 PerkinElmer</a:t>
            </a: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4211638" y="5894388"/>
            <a:ext cx="4519612" cy="514350"/>
            <a:chOff x="4211961" y="6038850"/>
            <a:chExt cx="4519228" cy="514350"/>
          </a:xfrm>
        </p:grpSpPr>
        <p:sp>
          <p:nvSpPr>
            <p:cNvPr id="10" name="Rectangle 7"/>
            <p:cNvSpPr>
              <a:spLocks/>
            </p:cNvSpPr>
            <p:nvPr userDrawn="1"/>
          </p:nvSpPr>
          <p:spPr bwMode="auto">
            <a:xfrm>
              <a:off x="4211961" y="6038850"/>
              <a:ext cx="4519228" cy="5143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 userDrawn="1"/>
          </p:nvSpPr>
          <p:spPr bwMode="auto">
            <a:xfrm>
              <a:off x="4381809" y="6189662"/>
              <a:ext cx="417953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1300" b="1" spc="126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  <a:sym typeface="Century Gothic" charset="0"/>
                </a:rPr>
                <a:t>HUMAN HEALTH • ENVIRONMENTAL HEALTH</a:t>
              </a:r>
              <a:endParaRPr lang="en-US" sz="1300" b="1" spc="126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Century Gothic" charset="0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6535" y="384365"/>
            <a:ext cx="5994666" cy="740379"/>
          </a:xfrm>
          <a:prstGeom prst="rect">
            <a:avLst/>
          </a:prstGeom>
        </p:spPr>
        <p:txBody>
          <a:bodyPr/>
          <a:lstStyle>
            <a:lvl1pPr algn="l">
              <a:defRPr sz="3400" b="1">
                <a:solidFill>
                  <a:srgbClr val="6CB44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6358" y="1052736"/>
            <a:ext cx="5994797" cy="4150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86358" y="1628800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6358" y="1941721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pics_0007_Layer 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701675"/>
            <a:ext cx="2019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7"/>
          <p:cNvGrpSpPr>
            <a:grpSpLocks/>
          </p:cNvGrpSpPr>
          <p:nvPr userDrawn="1"/>
        </p:nvGrpSpPr>
        <p:grpSpPr bwMode="auto">
          <a:xfrm>
            <a:off x="4211638" y="5894388"/>
            <a:ext cx="4519612" cy="514350"/>
            <a:chOff x="4211961" y="6038850"/>
            <a:chExt cx="4519228" cy="514350"/>
          </a:xfrm>
        </p:grpSpPr>
        <p:sp>
          <p:nvSpPr>
            <p:cNvPr id="9" name="Rectangle 7"/>
            <p:cNvSpPr>
              <a:spLocks/>
            </p:cNvSpPr>
            <p:nvPr userDrawn="1"/>
          </p:nvSpPr>
          <p:spPr bwMode="auto">
            <a:xfrm>
              <a:off x="4211961" y="6038850"/>
              <a:ext cx="4519228" cy="5143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Rectangle 8"/>
            <p:cNvSpPr>
              <a:spLocks/>
            </p:cNvSpPr>
            <p:nvPr userDrawn="1"/>
          </p:nvSpPr>
          <p:spPr bwMode="auto">
            <a:xfrm>
              <a:off x="4381809" y="6189662"/>
              <a:ext cx="417953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1300" b="1" spc="126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  <a:sym typeface="Century Gothic" charset="0"/>
                </a:rPr>
                <a:t>HUMAN HEALTH • ENVIRONMENTAL HEALTH</a:t>
              </a:r>
              <a:endParaRPr lang="en-US" sz="1300" b="1" spc="126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Century Gothic" charset="0"/>
              </a:endParaRPr>
            </a:p>
          </p:txBody>
        </p:sp>
      </p:grpSp>
      <p:sp>
        <p:nvSpPr>
          <p:cNvPr id="12" name="TextBox 20"/>
          <p:cNvSpPr txBox="1"/>
          <p:nvPr userDrawn="1"/>
        </p:nvSpPr>
        <p:spPr>
          <a:xfrm>
            <a:off x="7313613" y="6427788"/>
            <a:ext cx="14446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srgbClr val="131313"/>
                </a:solidFill>
                <a:effectLst>
                  <a:outerShdw blurRad="552450" dir="2700000" sx="20000" sy="20000" algn="tl" rotWithShape="0">
                    <a:srgbClr val="FFFFFF"/>
                  </a:outerShdw>
                </a:effectLst>
                <a:latin typeface="Arial"/>
                <a:ea typeface="ヒラギノ角ゴ ProN W3" charset="0"/>
                <a:cs typeface="Arial"/>
                <a:sym typeface="Gill Sans" charset="0"/>
              </a:rPr>
              <a:t>© 2014 PerkinElmer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6535" y="384365"/>
            <a:ext cx="5994666" cy="740379"/>
          </a:xfrm>
          <a:prstGeom prst="rect">
            <a:avLst/>
          </a:prstGeom>
        </p:spPr>
        <p:txBody>
          <a:bodyPr/>
          <a:lstStyle>
            <a:lvl1pPr algn="l">
              <a:defRPr sz="3400" b="1">
                <a:solidFill>
                  <a:srgbClr val="6CB44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6358" y="1052736"/>
            <a:ext cx="5994797" cy="4150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86358" y="1628800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6358" y="1941721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(Cus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701675"/>
            <a:ext cx="2019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4211638" y="5889625"/>
            <a:ext cx="4519612" cy="514350"/>
            <a:chOff x="4211961" y="6038850"/>
            <a:chExt cx="4519228" cy="514350"/>
          </a:xfrm>
        </p:grpSpPr>
        <p:sp>
          <p:nvSpPr>
            <p:cNvPr id="16" name="Rectangle 7"/>
            <p:cNvSpPr>
              <a:spLocks/>
            </p:cNvSpPr>
            <p:nvPr userDrawn="1"/>
          </p:nvSpPr>
          <p:spPr bwMode="auto">
            <a:xfrm>
              <a:off x="4211961" y="6038850"/>
              <a:ext cx="4519228" cy="5143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7" name="Rectangle 8"/>
            <p:cNvSpPr>
              <a:spLocks/>
            </p:cNvSpPr>
            <p:nvPr userDrawn="1"/>
          </p:nvSpPr>
          <p:spPr bwMode="auto">
            <a:xfrm>
              <a:off x="4381809" y="6180138"/>
              <a:ext cx="417953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1300" b="1" spc="126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  <a:sym typeface="Century Gothic" charset="0"/>
                </a:rPr>
                <a:t>HUMAN HEALTH • ENVIRONMENTAL HEALTH</a:t>
              </a:r>
              <a:endParaRPr lang="en-US" sz="1300" b="1" spc="126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Century Gothic" charset="0"/>
              </a:endParaRPr>
            </a:p>
          </p:txBody>
        </p:sp>
      </p:grpSp>
      <p:sp>
        <p:nvSpPr>
          <p:cNvPr id="18" name="Rectangle 19"/>
          <p:cNvSpPr/>
          <p:nvPr userDrawn="1"/>
        </p:nvSpPr>
        <p:spPr bwMode="auto">
          <a:xfrm>
            <a:off x="7704138" y="5516563"/>
            <a:ext cx="1439862" cy="134143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8405" tIns="19202" rIns="38405" bIns="19202"/>
          <a:lstStyle/>
          <a:p>
            <a:pPr algn="ctr" defTabSz="384048">
              <a:defRPr/>
            </a:pPr>
            <a:endParaRPr 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6535" y="384365"/>
            <a:ext cx="5994666" cy="740379"/>
          </a:xfrm>
          <a:prstGeom prst="rect">
            <a:avLst/>
          </a:prstGeom>
        </p:spPr>
        <p:txBody>
          <a:bodyPr/>
          <a:lstStyle>
            <a:lvl1pPr algn="l">
              <a:defRPr sz="3400" b="1">
                <a:solidFill>
                  <a:srgbClr val="6CB44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6358" y="1052736"/>
            <a:ext cx="5994797" cy="4150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86358" y="1628800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6358" y="1941721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520353"/>
            <a:ext cx="9144000" cy="4337647"/>
          </a:xfr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rgbClr val="131313"/>
                </a:solidFill>
              </a:defRPr>
            </a:lvl1pPr>
          </a:lstStyle>
          <a:p>
            <a:pPr lvl="0"/>
            <a:r>
              <a:rPr lang="en-CA" noProof="0" smtClean="0">
                <a:sym typeface="Gill Sans" charset="0"/>
              </a:rPr>
              <a:t>Drag picture to placeholder or click icon to add</a:t>
            </a:r>
            <a:endParaRPr lang="en-US" noProof="0" dirty="0">
              <a:sym typeface="Gill Sans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211961" y="5890337"/>
            <a:ext cx="4518304" cy="514453"/>
          </a:xfrm>
          <a:solidFill>
            <a:srgbClr val="1355A2"/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3968" y="5962189"/>
            <a:ext cx="4374290" cy="3603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00" b="1" spc="126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299124" y="6456452"/>
            <a:ext cx="4395518" cy="213783"/>
          </a:xfrm>
        </p:spPr>
        <p:txBody>
          <a:bodyPr>
            <a:noAutofit/>
          </a:bodyPr>
          <a:lstStyle>
            <a:lvl1pPr marL="0" indent="0" algn="r">
              <a:buNone/>
              <a:defRPr sz="1050" b="1" baseline="0"/>
            </a:lvl1pPr>
            <a:lvl2pPr marL="438858" indent="0">
              <a:buNone/>
              <a:defRPr sz="1050"/>
            </a:lvl2pPr>
            <a:lvl3pPr marL="877338" indent="0">
              <a:buNone/>
              <a:defRPr sz="1050"/>
            </a:lvl3pPr>
            <a:lvl4pPr marL="1270458" indent="0">
              <a:buNone/>
              <a:defRPr sz="1050"/>
            </a:lvl4pPr>
            <a:lvl5pPr marL="1693818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Fami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ics_0000_Untitl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6535" y="5182081"/>
            <a:ext cx="8370930" cy="7403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6CB44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Energ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ics_0002_Layer 8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386535" y="5182081"/>
            <a:ext cx="8370930" cy="7403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6CB44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Medical Resear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ics_0005_Layer 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386535" y="5182081"/>
            <a:ext cx="8370930" cy="7403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6CB44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My Documents\App Notes\Apps\NexION\2000\Summaries\Wate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925638"/>
            <a:ext cx="914400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701675"/>
            <a:ext cx="2019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0"/>
          <p:cNvSpPr txBox="1"/>
          <p:nvPr userDrawn="1"/>
        </p:nvSpPr>
        <p:spPr>
          <a:xfrm>
            <a:off x="7312025" y="6427788"/>
            <a:ext cx="14462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effectLst>
                  <a:outerShdw blurRad="552450" dir="2700000" sx="20000" sy="20000" algn="tl" rotWithShape="0">
                    <a:schemeClr val="bg1"/>
                  </a:outerShdw>
                </a:effectLst>
                <a:latin typeface="Arial"/>
                <a:ea typeface="ヒラギノ角ゴ ProN W3" charset="0"/>
                <a:cs typeface="Arial"/>
                <a:sym typeface="Gill Sans" charset="0"/>
              </a:rPr>
              <a:t>© 2017 PerkinElmer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6535" y="384365"/>
            <a:ext cx="5994666" cy="740379"/>
          </a:xfrm>
          <a:prstGeom prst="rect">
            <a:avLst/>
          </a:prstGeom>
        </p:spPr>
        <p:txBody>
          <a:bodyPr/>
          <a:lstStyle>
            <a:lvl1pPr algn="l">
              <a:defRPr sz="34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6358" y="1052736"/>
            <a:ext cx="5994797" cy="4150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86358" y="1628800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6358" y="1941721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Pharm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ics_0003_Layer-7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386535" y="5182081"/>
            <a:ext cx="8370930" cy="7403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6CB44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Cus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36479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CA" noProof="0" smtClean="0">
                <a:sym typeface="Gill Sans" charset="0"/>
              </a:rPr>
              <a:t>Drag picture to placeholder or click icon to add</a:t>
            </a:r>
            <a:endParaRPr lang="en-US" noProof="0" dirty="0">
              <a:sym typeface="Gill Sans" charset="0"/>
            </a:endParaRPr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386535" y="5182081"/>
            <a:ext cx="8370930" cy="7403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6CB44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0" descr="pics_0006_Layer-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6535" y="4365104"/>
            <a:ext cx="8370930" cy="7403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500" b="1">
                <a:solidFill>
                  <a:srgbClr val="6CB44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6358" y="5481228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86358" y="5193196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86358" y="5752549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86358" y="6018707"/>
            <a:ext cx="2295432" cy="262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437874" y="5481228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437874" y="5193196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437874" y="5752549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437874" y="6018707"/>
            <a:ext cx="2295432" cy="262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462210" y="5481228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462210" y="5193196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6462210" y="5752549"/>
            <a:ext cx="2295432" cy="2621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6462210" y="6018707"/>
            <a:ext cx="2295432" cy="262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(Cus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701675"/>
            <a:ext cx="2019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4211638" y="5889625"/>
            <a:ext cx="4519612" cy="514350"/>
            <a:chOff x="4211961" y="6038850"/>
            <a:chExt cx="4519228" cy="514350"/>
          </a:xfrm>
        </p:grpSpPr>
        <p:sp>
          <p:nvSpPr>
            <p:cNvPr id="16" name="Rectangle 7"/>
            <p:cNvSpPr>
              <a:spLocks/>
            </p:cNvSpPr>
            <p:nvPr userDrawn="1"/>
          </p:nvSpPr>
          <p:spPr bwMode="auto">
            <a:xfrm>
              <a:off x="4211961" y="6038850"/>
              <a:ext cx="4519228" cy="5143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7" name="Rectangle 8"/>
            <p:cNvSpPr>
              <a:spLocks/>
            </p:cNvSpPr>
            <p:nvPr userDrawn="1"/>
          </p:nvSpPr>
          <p:spPr bwMode="auto">
            <a:xfrm>
              <a:off x="4381809" y="6180138"/>
              <a:ext cx="417953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1300" b="1" spc="126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  <a:sym typeface="Century Gothic" charset="0"/>
                </a:rPr>
                <a:t>HUMAN HEALTH • ENVIRONMENTAL HEALTH</a:t>
              </a:r>
              <a:endParaRPr lang="en-US" sz="1300" b="1" spc="126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Century Gothic" charset="0"/>
              </a:endParaRPr>
            </a:p>
          </p:txBody>
        </p:sp>
      </p:grpSp>
      <p:sp>
        <p:nvSpPr>
          <p:cNvPr id="18" name="Rectangle 19"/>
          <p:cNvSpPr/>
          <p:nvPr userDrawn="1"/>
        </p:nvSpPr>
        <p:spPr bwMode="auto">
          <a:xfrm>
            <a:off x="7704138" y="5516563"/>
            <a:ext cx="1439862" cy="134143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8405" tIns="19202" rIns="38405" bIns="19202"/>
          <a:lstStyle/>
          <a:p>
            <a:pPr algn="ctr" defTabSz="384048">
              <a:defRPr/>
            </a:pPr>
            <a:endParaRPr 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6535" y="384365"/>
            <a:ext cx="5994666" cy="740379"/>
          </a:xfrm>
          <a:prstGeom prst="rect">
            <a:avLst/>
          </a:prstGeom>
        </p:spPr>
        <p:txBody>
          <a:bodyPr/>
          <a:lstStyle>
            <a:lvl1pPr algn="l">
              <a:defRPr sz="34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6358" y="1052736"/>
            <a:ext cx="5994797" cy="4150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86358" y="1628800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6358" y="1941721"/>
            <a:ext cx="5994797" cy="298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520353"/>
            <a:ext cx="9144000" cy="4337647"/>
          </a:xfr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rgbClr val="131313"/>
                </a:solidFill>
              </a:defRPr>
            </a:lvl1pPr>
          </a:lstStyle>
          <a:p>
            <a:pPr lvl="0"/>
            <a:r>
              <a:rPr lang="en-US" noProof="0" smtClean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211961" y="5890337"/>
            <a:ext cx="4518304" cy="514453"/>
          </a:xfrm>
          <a:solidFill>
            <a:srgbClr val="1355A2"/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3968" y="5962189"/>
            <a:ext cx="4374290" cy="3603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00" b="1" spc="126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299124" y="6456452"/>
            <a:ext cx="4395518" cy="213783"/>
          </a:xfrm>
        </p:spPr>
        <p:txBody>
          <a:bodyPr>
            <a:noAutofit/>
          </a:bodyPr>
          <a:lstStyle>
            <a:lvl1pPr marL="0" indent="0" algn="r">
              <a:buNone/>
              <a:defRPr sz="1050" b="1" baseline="0"/>
            </a:lvl1pPr>
            <a:lvl2pPr marL="438858" indent="0">
              <a:buNone/>
              <a:defRPr sz="1050"/>
            </a:lvl2pPr>
            <a:lvl3pPr marL="877338" indent="0">
              <a:buNone/>
              <a:defRPr sz="1050"/>
            </a:lvl3pPr>
            <a:lvl4pPr marL="1270458" indent="0">
              <a:buNone/>
              <a:defRPr sz="1050"/>
            </a:lvl4pPr>
            <a:lvl5pPr marL="1693818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Fami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s_0004_Layer-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6535" y="5182081"/>
            <a:ext cx="8370930" cy="7403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Energ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s_0002_Layer 8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386535" y="5182081"/>
            <a:ext cx="8370930" cy="7403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Medical Resear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ics_0005_Layer 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386535" y="5182081"/>
            <a:ext cx="8370930" cy="7403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Pharm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s_0003_Layer-7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386535" y="5182081"/>
            <a:ext cx="8370930" cy="7403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Cus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36479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>
                <a:sym typeface="Gill Sans" charset="0"/>
              </a:rPr>
              <a:t>Click icon to add picture</a:t>
            </a:r>
            <a:endParaRPr lang="en-US" noProof="0" dirty="0">
              <a:sym typeface="Gill Sans" charset="0"/>
            </a:endParaRPr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386535" y="5182081"/>
            <a:ext cx="8370930" cy="7403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385763" y="274638"/>
            <a:ext cx="83454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405" tIns="19202" rIns="38405" bIns="1920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54275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85763" y="1720850"/>
            <a:ext cx="837247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72463" y="6492875"/>
            <a:ext cx="5254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05" r:id="rId9"/>
    <p:sldLayoutId id="2147483727" r:id="rId10"/>
    <p:sldLayoutId id="2147483706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/>
          <a:ea typeface="+mj-ea"/>
          <a:cs typeface="Arial"/>
          <a:sym typeface="Gill San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N W3" charset="0"/>
          <a:cs typeface="Arial" charset="0"/>
          <a:sym typeface="Gill Sans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N W3" charset="0"/>
          <a:cs typeface="Arial" charset="0"/>
          <a:sym typeface="Gill Sans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N W3" charset="0"/>
          <a:cs typeface="Arial" charset="0"/>
          <a:sym typeface="Gill Sans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N W3" charset="0"/>
          <a:cs typeface="Arial" charset="0"/>
          <a:sym typeface="Gill Sans"/>
        </a:defRPr>
      </a:lvl5pPr>
      <a:lvl6pPr marL="192024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84048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76072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768096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7338" indent="-287338" algn="l" rtl="0" fontAlgn="base">
        <a:spcBef>
          <a:spcPct val="0"/>
        </a:spcBef>
        <a:spcAft>
          <a:spcPts val="500"/>
        </a:spcAft>
        <a:buClr>
          <a:schemeClr val="accent2"/>
        </a:buClr>
        <a:buFont typeface="Lucida Grande"/>
        <a:buChar char="•"/>
        <a:defRPr sz="2200">
          <a:solidFill>
            <a:srgbClr val="131313"/>
          </a:solidFill>
          <a:latin typeface="Arial"/>
          <a:ea typeface="+mn-ea"/>
          <a:cs typeface="Arial"/>
          <a:sym typeface="Gill Sans"/>
        </a:defRPr>
      </a:lvl1pPr>
      <a:lvl2pPr marL="677863" indent="-239713" algn="l" rtl="0" fontAlgn="base">
        <a:spcBef>
          <a:spcPct val="0"/>
        </a:spcBef>
        <a:spcAft>
          <a:spcPts val="250"/>
        </a:spcAft>
        <a:buClr>
          <a:schemeClr val="accent2"/>
        </a:buClr>
        <a:buFont typeface="Lucida Grande"/>
        <a:buChar char="◦"/>
        <a:defRPr>
          <a:solidFill>
            <a:srgbClr val="131313"/>
          </a:solidFill>
          <a:latin typeface="Arial"/>
          <a:ea typeface="+mn-ea"/>
          <a:cs typeface="Arial"/>
          <a:sym typeface="Gill Sans"/>
        </a:defRPr>
      </a:lvl2pPr>
      <a:lvl3pPr marL="1116013" indent="-239713" algn="l" rtl="0" fontAlgn="base">
        <a:spcBef>
          <a:spcPct val="0"/>
        </a:spcBef>
        <a:spcAft>
          <a:spcPts val="250"/>
        </a:spcAft>
        <a:buClr>
          <a:schemeClr val="accent2"/>
        </a:buClr>
        <a:buFont typeface="Lucida Grande"/>
        <a:buChar char="-"/>
        <a:defRPr sz="1600">
          <a:solidFill>
            <a:srgbClr val="131313"/>
          </a:solidFill>
          <a:latin typeface="Arial"/>
          <a:ea typeface="+mn-ea"/>
          <a:cs typeface="Arial"/>
          <a:sym typeface="Gill Sans"/>
        </a:defRPr>
      </a:lvl3pPr>
      <a:lvl4pPr marL="1509713" indent="-239713" algn="l" rtl="0" fontAlgn="base">
        <a:spcBef>
          <a:spcPct val="0"/>
        </a:spcBef>
        <a:spcAft>
          <a:spcPts val="250"/>
        </a:spcAft>
        <a:buClr>
          <a:schemeClr val="accent2"/>
        </a:buClr>
        <a:buFont typeface="Lucida Grande"/>
        <a:buChar char="▪"/>
        <a:defRPr sz="1600">
          <a:solidFill>
            <a:srgbClr val="131313"/>
          </a:solidFill>
          <a:latin typeface="Arial"/>
          <a:ea typeface="+mn-ea"/>
          <a:cs typeface="Arial"/>
          <a:sym typeface="Gill Sans"/>
        </a:defRPr>
      </a:lvl4pPr>
      <a:lvl5pPr marL="1933575" indent="-239713" algn="l" rtl="0" fontAlgn="base">
        <a:spcBef>
          <a:spcPct val="0"/>
        </a:spcBef>
        <a:spcAft>
          <a:spcPts val="250"/>
        </a:spcAft>
        <a:buClr>
          <a:schemeClr val="accent2"/>
        </a:buClr>
        <a:buFont typeface="Lucida Grande"/>
        <a:buChar char="▪"/>
        <a:defRPr sz="1600">
          <a:solidFill>
            <a:srgbClr val="131313"/>
          </a:solidFill>
          <a:latin typeface="Arial"/>
          <a:ea typeface="+mn-ea"/>
          <a:cs typeface="Arial"/>
          <a:sym typeface="Gill Sans"/>
        </a:defRPr>
      </a:lvl5pPr>
      <a:lvl6pPr marL="192024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4048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76072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768096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1588"/>
            <a:ext cx="9144000" cy="10509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8405" tIns="19202" rIns="38405" bIns="19202"/>
          <a:lstStyle/>
          <a:p>
            <a:pPr algn="ctr" defTabSz="384048">
              <a:defRPr/>
            </a:pPr>
            <a:endParaRPr 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8405" tIns="19202" rIns="38405" bIns="19202"/>
          <a:lstStyle/>
          <a:p>
            <a:pPr algn="ctr" defTabSz="384048">
              <a:defRPr/>
            </a:pPr>
            <a:endParaRPr 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auto">
          <a:xfrm>
            <a:off x="385763" y="152400"/>
            <a:ext cx="8345487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405" tIns="19202" rIns="38405" bIns="1920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>
                <a:sym typeface="Gill Sans"/>
              </a:rPr>
              <a:t>Click to edit Master title style</a:t>
            </a:r>
            <a:endParaRPr lang="en-US" smtClean="0">
              <a:sym typeface="Gill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411913"/>
            <a:ext cx="7316788" cy="365125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sz="1800" dirty="0">
                <a:solidFill>
                  <a:schemeClr val="tx1">
                    <a:tint val="75000"/>
                  </a:schemeClr>
                </a:solidFill>
                <a:latin typeface="Arial"/>
                <a:ea typeface="ヒラギノ角ゴ ProN W3" charset="0"/>
                <a:cs typeface="Arial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2275" y="6475413"/>
            <a:ext cx="1095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38405" tIns="19202" rIns="38405" bIns="19202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defRPr/>
            </a:pPr>
            <a:fld id="{6F9D8BD5-0F98-430F-AA50-BC355251969A}" type="slidenum">
              <a:rPr lang="en-US" sz="1400" b="1">
                <a:solidFill>
                  <a:srgbClr val="1355A2"/>
                </a:solidFill>
                <a:latin typeface="Arial"/>
                <a:cs typeface="Arial"/>
                <a:sym typeface="Century Gothic" charset="0"/>
              </a:rPr>
              <a:pPr algn="ctr">
                <a:defRPr/>
              </a:pPr>
              <a:t>‹#›</a:t>
            </a:fld>
            <a:endParaRPr lang="en-US" sz="1400" b="1" dirty="0">
              <a:solidFill>
                <a:srgbClr val="1355A2"/>
              </a:solidFill>
              <a:latin typeface="Arial"/>
              <a:cs typeface="Arial"/>
              <a:sym typeface="Century Gothic" charset="0"/>
            </a:endParaRPr>
          </a:p>
        </p:txBody>
      </p:sp>
      <p:sp>
        <p:nvSpPr>
          <p:cNvPr id="1331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85763" y="1376363"/>
            <a:ext cx="837247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>
                <a:sym typeface="Gill Sans"/>
              </a:rPr>
              <a:t>Click to edit Master text styles</a:t>
            </a:r>
          </a:p>
          <a:p>
            <a:pPr lvl="1"/>
            <a:r>
              <a:rPr lang="en-CA" smtClean="0">
                <a:sym typeface="Gill Sans"/>
              </a:rPr>
              <a:t>Second level</a:t>
            </a:r>
          </a:p>
          <a:p>
            <a:pPr lvl="2"/>
            <a:r>
              <a:rPr lang="en-CA" smtClean="0">
                <a:sym typeface="Gill Sans"/>
              </a:rPr>
              <a:t>Third level</a:t>
            </a:r>
          </a:p>
          <a:p>
            <a:pPr lvl="3"/>
            <a:r>
              <a:rPr lang="en-CA" smtClean="0">
                <a:sym typeface="Gill Sans"/>
              </a:rPr>
              <a:t>Fourth level</a:t>
            </a:r>
          </a:p>
          <a:p>
            <a:pPr lvl="4"/>
            <a:r>
              <a:rPr lang="en-CA" smtClean="0">
                <a:sym typeface="Gill Sans"/>
              </a:rPr>
              <a:t>Fifth level</a:t>
            </a:r>
            <a:endParaRPr lang="en-US" smtClean="0">
              <a:sym typeface="Gill Sans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6376988"/>
            <a:ext cx="9144000" cy="0"/>
          </a:xfrm>
          <a:prstGeom prst="line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0" y="1052513"/>
            <a:ext cx="9144000" cy="0"/>
          </a:xfrm>
          <a:prstGeom prst="line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</p:cxnSp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72463" y="6492875"/>
            <a:ext cx="5254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28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/>
          <a:ea typeface="+mj-ea"/>
          <a:cs typeface="Arial"/>
          <a:sym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N W3" charset="0"/>
          <a:cs typeface="Arial" charset="0"/>
          <a:sym typeface="Gill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N W3" charset="0"/>
          <a:cs typeface="Arial" charset="0"/>
          <a:sym typeface="Gill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N W3" charset="0"/>
          <a:cs typeface="Arial" charset="0"/>
          <a:sym typeface="Gill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N W3" charset="0"/>
          <a:cs typeface="Arial" charset="0"/>
          <a:sym typeface="Gill Sans"/>
        </a:defRPr>
      </a:lvl5pPr>
      <a:lvl6pPr marL="192024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84048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76072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768096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7338" indent="-287338" algn="l" rtl="0" eaLnBrk="0" fontAlgn="base" hangingPunct="0">
        <a:spcBef>
          <a:spcPct val="0"/>
        </a:spcBef>
        <a:spcAft>
          <a:spcPts val="500"/>
        </a:spcAft>
        <a:buClr>
          <a:schemeClr val="accent2"/>
        </a:buClr>
        <a:buFont typeface="Lucida Grande"/>
        <a:buChar char="•"/>
        <a:defRPr sz="2200">
          <a:solidFill>
            <a:schemeClr val="tx1"/>
          </a:solidFill>
          <a:latin typeface="Arial"/>
          <a:ea typeface="+mn-ea"/>
          <a:cs typeface="Arial"/>
          <a:sym typeface="Gill Sans"/>
        </a:defRPr>
      </a:lvl1pPr>
      <a:lvl2pPr marL="677863" indent="-239713" algn="l" rtl="0" eaLnBrk="0" fontAlgn="base" hangingPunct="0">
        <a:spcBef>
          <a:spcPct val="0"/>
        </a:spcBef>
        <a:spcAft>
          <a:spcPts val="250"/>
        </a:spcAft>
        <a:buClr>
          <a:schemeClr val="accent2"/>
        </a:buClr>
        <a:buFont typeface="Lucida Grande"/>
        <a:buChar char="◦"/>
        <a:defRPr>
          <a:solidFill>
            <a:schemeClr val="tx1"/>
          </a:solidFill>
          <a:latin typeface="Arial"/>
          <a:ea typeface="+mn-ea"/>
          <a:cs typeface="Arial"/>
          <a:sym typeface="Gill Sans"/>
        </a:defRPr>
      </a:lvl2pPr>
      <a:lvl3pPr marL="1116013" indent="-239713" algn="l" rtl="0" eaLnBrk="0" fontAlgn="base" hangingPunct="0">
        <a:spcBef>
          <a:spcPct val="0"/>
        </a:spcBef>
        <a:spcAft>
          <a:spcPts val="250"/>
        </a:spcAft>
        <a:buClr>
          <a:schemeClr val="accent2"/>
        </a:buClr>
        <a:buFont typeface="Lucida Grande"/>
        <a:buChar char="-"/>
        <a:defRPr sz="1600">
          <a:solidFill>
            <a:schemeClr val="tx1"/>
          </a:solidFill>
          <a:latin typeface="Arial"/>
          <a:ea typeface="+mn-ea"/>
          <a:cs typeface="Arial"/>
          <a:sym typeface="Gill Sans"/>
        </a:defRPr>
      </a:lvl3pPr>
      <a:lvl4pPr marL="1509713" indent="-239713" algn="l" rtl="0" eaLnBrk="0" fontAlgn="base" hangingPunct="0">
        <a:spcBef>
          <a:spcPct val="0"/>
        </a:spcBef>
        <a:spcAft>
          <a:spcPts val="250"/>
        </a:spcAft>
        <a:buClr>
          <a:schemeClr val="accent2"/>
        </a:buClr>
        <a:buFont typeface="Lucida Grande"/>
        <a:buChar char="▪"/>
        <a:defRPr sz="1600">
          <a:solidFill>
            <a:schemeClr val="tx1"/>
          </a:solidFill>
          <a:latin typeface="Arial"/>
          <a:ea typeface="+mn-ea"/>
          <a:cs typeface="Arial"/>
          <a:sym typeface="Gill Sans"/>
        </a:defRPr>
      </a:lvl4pPr>
      <a:lvl5pPr marL="1933575" indent="-239713" algn="l" rtl="0" eaLnBrk="0" fontAlgn="base" hangingPunct="0">
        <a:spcBef>
          <a:spcPct val="0"/>
        </a:spcBef>
        <a:spcAft>
          <a:spcPts val="250"/>
        </a:spcAft>
        <a:buClr>
          <a:schemeClr val="accent2"/>
        </a:buClr>
        <a:buFont typeface="Lucida Grande"/>
        <a:buChar char="▪"/>
        <a:defRPr sz="1600">
          <a:solidFill>
            <a:schemeClr val="tx1"/>
          </a:solidFill>
          <a:latin typeface="Arial"/>
          <a:ea typeface="+mn-ea"/>
          <a:cs typeface="Arial"/>
          <a:sym typeface="Gill Sans"/>
        </a:defRPr>
      </a:lvl5pPr>
      <a:lvl6pPr marL="192024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4048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76072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768096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385763" y="274638"/>
            <a:ext cx="83454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405" tIns="19202" rIns="38405" bIns="1920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>
                <a:sym typeface="Gill Sans"/>
              </a:rPr>
              <a:t>Click to edit Master title style</a:t>
            </a:r>
            <a:endParaRPr lang="en-US" smtClean="0">
              <a:sym typeface="Gill Sans"/>
            </a:endParaRPr>
          </a:p>
        </p:txBody>
      </p:sp>
      <p:sp>
        <p:nvSpPr>
          <p:cNvPr id="2560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85763" y="1720850"/>
            <a:ext cx="837247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>
                <a:sym typeface="Gill Sans"/>
              </a:rPr>
              <a:t>Click to edit Master text styles</a:t>
            </a:r>
          </a:p>
          <a:p>
            <a:pPr lvl="1"/>
            <a:r>
              <a:rPr lang="en-CA" smtClean="0">
                <a:sym typeface="Gill Sans"/>
              </a:rPr>
              <a:t>Second level</a:t>
            </a:r>
          </a:p>
          <a:p>
            <a:pPr lvl="2"/>
            <a:r>
              <a:rPr lang="en-CA" smtClean="0">
                <a:sym typeface="Gill Sans"/>
              </a:rPr>
              <a:t>Third level</a:t>
            </a:r>
          </a:p>
          <a:p>
            <a:pPr lvl="3"/>
            <a:r>
              <a:rPr lang="en-CA" smtClean="0">
                <a:sym typeface="Gill Sans"/>
              </a:rPr>
              <a:t>Fourth level</a:t>
            </a:r>
          </a:p>
          <a:p>
            <a:pPr lvl="4"/>
            <a:r>
              <a:rPr lang="en-CA" smtClean="0">
                <a:sym typeface="Gill Sans"/>
              </a:rPr>
              <a:t>Fifth level</a:t>
            </a:r>
            <a:endParaRPr lang="en-US" smtClean="0">
              <a:sym typeface="Gill Sans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72463" y="6492875"/>
            <a:ext cx="5254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17" r:id="rId9"/>
    <p:sldLayoutId id="2147483737" r:id="rId10"/>
    <p:sldLayoutId id="2147483718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/>
          <a:ea typeface="+mj-ea"/>
          <a:cs typeface="Arial"/>
          <a:sym typeface="Gill San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N W3" charset="0"/>
          <a:cs typeface="Arial" charset="0"/>
          <a:sym typeface="Gill Sans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N W3" charset="0"/>
          <a:cs typeface="Arial" charset="0"/>
          <a:sym typeface="Gill Sans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N W3" charset="0"/>
          <a:cs typeface="Arial" charset="0"/>
          <a:sym typeface="Gill Sans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N W3" charset="0"/>
          <a:cs typeface="Arial" charset="0"/>
          <a:sym typeface="Gill Sans"/>
        </a:defRPr>
      </a:lvl5pPr>
      <a:lvl6pPr marL="192024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84048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76072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768096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7338" indent="-287338" algn="l" rtl="0" fontAlgn="base">
        <a:spcBef>
          <a:spcPct val="0"/>
        </a:spcBef>
        <a:spcAft>
          <a:spcPts val="500"/>
        </a:spcAft>
        <a:buClr>
          <a:schemeClr val="accent2"/>
        </a:buClr>
        <a:buFont typeface="Lucida Grande"/>
        <a:buChar char="•"/>
        <a:defRPr sz="2200">
          <a:solidFill>
            <a:srgbClr val="131313"/>
          </a:solidFill>
          <a:latin typeface="Arial"/>
          <a:ea typeface="+mn-ea"/>
          <a:cs typeface="Arial"/>
          <a:sym typeface="Gill Sans"/>
        </a:defRPr>
      </a:lvl1pPr>
      <a:lvl2pPr marL="677863" indent="-239713" algn="l" rtl="0" fontAlgn="base">
        <a:spcBef>
          <a:spcPct val="0"/>
        </a:spcBef>
        <a:spcAft>
          <a:spcPts val="250"/>
        </a:spcAft>
        <a:buClr>
          <a:schemeClr val="accent2"/>
        </a:buClr>
        <a:buFont typeface="Lucida Grande"/>
        <a:buChar char="◦"/>
        <a:defRPr>
          <a:solidFill>
            <a:srgbClr val="131313"/>
          </a:solidFill>
          <a:latin typeface="Arial"/>
          <a:ea typeface="+mn-ea"/>
          <a:cs typeface="Arial"/>
          <a:sym typeface="Gill Sans"/>
        </a:defRPr>
      </a:lvl2pPr>
      <a:lvl3pPr marL="1116013" indent="-239713" algn="l" rtl="0" fontAlgn="base">
        <a:spcBef>
          <a:spcPct val="0"/>
        </a:spcBef>
        <a:spcAft>
          <a:spcPts val="250"/>
        </a:spcAft>
        <a:buClr>
          <a:schemeClr val="accent2"/>
        </a:buClr>
        <a:buFont typeface="Lucida Grande"/>
        <a:buChar char="-"/>
        <a:defRPr sz="1600">
          <a:solidFill>
            <a:srgbClr val="131313"/>
          </a:solidFill>
          <a:latin typeface="Arial"/>
          <a:ea typeface="+mn-ea"/>
          <a:cs typeface="Arial"/>
          <a:sym typeface="Gill Sans"/>
        </a:defRPr>
      </a:lvl3pPr>
      <a:lvl4pPr marL="1509713" indent="-239713" algn="l" rtl="0" fontAlgn="base">
        <a:spcBef>
          <a:spcPct val="0"/>
        </a:spcBef>
        <a:spcAft>
          <a:spcPts val="250"/>
        </a:spcAft>
        <a:buClr>
          <a:schemeClr val="accent2"/>
        </a:buClr>
        <a:buFont typeface="Lucida Grande"/>
        <a:buChar char="▪"/>
        <a:defRPr sz="1600">
          <a:solidFill>
            <a:srgbClr val="131313"/>
          </a:solidFill>
          <a:latin typeface="Arial"/>
          <a:ea typeface="+mn-ea"/>
          <a:cs typeface="Arial"/>
          <a:sym typeface="Gill Sans"/>
        </a:defRPr>
      </a:lvl4pPr>
      <a:lvl5pPr marL="1933575" indent="-239713" algn="l" rtl="0" fontAlgn="base">
        <a:spcBef>
          <a:spcPct val="0"/>
        </a:spcBef>
        <a:spcAft>
          <a:spcPts val="250"/>
        </a:spcAft>
        <a:buClr>
          <a:schemeClr val="accent2"/>
        </a:buClr>
        <a:buFont typeface="Lucida Grande"/>
        <a:buChar char="▪"/>
        <a:defRPr sz="1600">
          <a:solidFill>
            <a:srgbClr val="131313"/>
          </a:solidFill>
          <a:latin typeface="Arial"/>
          <a:ea typeface="+mn-ea"/>
          <a:cs typeface="Arial"/>
          <a:sym typeface="Gill Sans"/>
        </a:defRPr>
      </a:lvl5pPr>
      <a:lvl6pPr marL="192024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4048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76072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768096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8263" y="41275"/>
            <a:ext cx="6883400" cy="1050925"/>
          </a:xfrm>
        </p:spPr>
        <p:txBody>
          <a:bodyPr anchor="t"/>
          <a:lstStyle/>
          <a:p>
            <a:r>
              <a:rPr lang="hu-HU" sz="2400" smtClean="0">
                <a:latin typeface="Arial" charset="0"/>
                <a:cs typeface="Arial" charset="0"/>
              </a:rPr>
              <a:t>Ivóvizek és felszíni vizek vizsgálata a</a:t>
            </a:r>
            <a:r>
              <a:rPr lang="en-US" sz="2400" smtClean="0">
                <a:latin typeface="Arial" charset="0"/>
                <a:cs typeface="Arial" charset="0"/>
              </a:rPr>
              <a:t> NexION</a:t>
            </a:r>
            <a:r>
              <a:rPr lang="en-US" sz="2400" baseline="30000" smtClean="0">
                <a:latin typeface="Arial" charset="0"/>
                <a:cs typeface="Arial" charset="0"/>
              </a:rPr>
              <a:t>®</a:t>
            </a:r>
            <a:r>
              <a:rPr lang="en-US" sz="2400" smtClean="0">
                <a:latin typeface="Arial" charset="0"/>
                <a:cs typeface="Arial" charset="0"/>
              </a:rPr>
              <a:t> 2000 ICP-MS</a:t>
            </a:r>
            <a:r>
              <a:rPr lang="hu-HU" sz="2400" smtClean="0">
                <a:latin typeface="Arial" charset="0"/>
                <a:cs typeface="Arial" charset="0"/>
              </a:rPr>
              <a:t> készülékkel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3993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85763" y="1554163"/>
            <a:ext cx="5995987" cy="298450"/>
          </a:xfrm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5763" y="1235075"/>
            <a:ext cx="5995987" cy="298450"/>
          </a:xfrm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Eredmények</a:t>
            </a:r>
            <a:r>
              <a:rPr lang="en-US" smtClean="0">
                <a:latin typeface="Arial" charset="0"/>
                <a:cs typeface="Arial" charset="0"/>
              </a:rPr>
              <a:t>: Sta</a:t>
            </a:r>
            <a:r>
              <a:rPr lang="hu-HU" smtClean="0">
                <a:latin typeface="Arial" charset="0"/>
                <a:cs typeface="Arial" charset="0"/>
              </a:rPr>
              <a:t>bilitás</a:t>
            </a:r>
            <a:r>
              <a:rPr lang="en-US" smtClean="0">
                <a:latin typeface="Arial" charset="0"/>
                <a:cs typeface="Arial" charset="0"/>
              </a:rPr>
              <a:t> – </a:t>
            </a:r>
            <a:r>
              <a:rPr lang="hu-HU" smtClean="0">
                <a:latin typeface="Arial" charset="0"/>
                <a:cs typeface="Arial" charset="0"/>
              </a:rPr>
              <a:t>Belső</a:t>
            </a:r>
            <a:r>
              <a:rPr lang="en-US" smtClean="0">
                <a:latin typeface="Arial" charset="0"/>
                <a:cs typeface="Arial" charset="0"/>
              </a:rPr>
              <a:t> Standard</a:t>
            </a:r>
            <a:r>
              <a:rPr lang="hu-HU" smtClean="0">
                <a:latin typeface="Arial" charset="0"/>
                <a:cs typeface="Arial" charset="0"/>
              </a:rPr>
              <a:t>ok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9154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898989"/>
              </a:solidFill>
              <a:latin typeface="Arial" charset="0"/>
              <a:ea typeface="ヒラギノ角ゴ ProN W3"/>
              <a:cs typeface="Arial" charset="0"/>
              <a:sym typeface="Gill Sans"/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1374775" y="5759450"/>
            <a:ext cx="6372225" cy="504825"/>
          </a:xfrm>
          <a:prstGeom prst="rect">
            <a:avLst/>
          </a:prstGeom>
        </p:spPr>
        <p:txBody>
          <a:bodyPr lIns="38405" tIns="19202" rIns="38405" bIns="19202">
            <a:normAutofit fontScale="85000" lnSpcReduction="20000"/>
          </a:bodyPr>
          <a:lstStyle>
            <a:lvl1pPr marL="288036" indent="-288036" algn="l" rtl="0" fontAlgn="base">
              <a:spcBef>
                <a:spcPct val="0"/>
              </a:spcBef>
              <a:spcAft>
                <a:spcPts val="504"/>
              </a:spcAft>
              <a:buClr>
                <a:schemeClr val="accent2"/>
              </a:buClr>
              <a:buFont typeface="Lucida Grande"/>
              <a:buChar char="•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1pPr>
            <a:lvl2pPr marL="67888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◦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2pPr>
            <a:lvl3pPr marL="111736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3pPr>
            <a:lvl4pPr marL="151048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4pPr>
            <a:lvl5pPr marL="193384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5pPr>
            <a:lvl6pPr marL="192024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84048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576072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768096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 algn="ctr">
              <a:buFont typeface="Lucida Grande"/>
              <a:buNone/>
              <a:defRPr/>
            </a:pPr>
            <a:r>
              <a:rPr lang="hu-HU" b="1" kern="0" dirty="0" smtClean="0">
                <a:solidFill>
                  <a:srgbClr val="0055A6"/>
                </a:solidFill>
              </a:rPr>
              <a:t>Bőven a módszer által előírt határok között 9 órán keresztül</a:t>
            </a:r>
            <a:endParaRPr lang="en-US" b="1" kern="0" dirty="0" smtClean="0">
              <a:solidFill>
                <a:srgbClr val="0055A6"/>
              </a:solidFill>
            </a:endParaRPr>
          </a:p>
        </p:txBody>
      </p:sp>
      <p:sp>
        <p:nvSpPr>
          <p:cNvPr id="49156" name="Content Placeholder 3"/>
          <p:cNvSpPr>
            <a:spLocks noGrp="1"/>
          </p:cNvSpPr>
          <p:nvPr>
            <p:ph sz="quarter" idx="11"/>
          </p:nvPr>
        </p:nvSpPr>
        <p:spPr>
          <a:xfrm>
            <a:off x="387350" y="1260475"/>
            <a:ext cx="8343900" cy="582613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Belső standardok intenzitásának mérése minden mintában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/>
          <a:srcRect r="1392" b="2875"/>
          <a:stretch>
            <a:fillRect/>
          </a:stretch>
        </p:blipFill>
        <p:spPr bwMode="auto">
          <a:xfrm>
            <a:off x="231775" y="1712913"/>
            <a:ext cx="8707438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Eredmények</a:t>
            </a:r>
            <a:r>
              <a:rPr lang="en-US" smtClean="0">
                <a:latin typeface="Arial" charset="0"/>
                <a:cs typeface="Arial" charset="0"/>
              </a:rPr>
              <a:t>: </a:t>
            </a:r>
            <a:r>
              <a:rPr lang="hu-HU" smtClean="0">
                <a:latin typeface="Arial" charset="0"/>
                <a:cs typeface="Arial" charset="0"/>
              </a:rPr>
              <a:t>módszer kimutatási határok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hu-HU" smtClean="0">
                <a:latin typeface="Arial" charset="0"/>
                <a:cs typeface="Arial" charset="0"/>
              </a:rPr>
              <a:t>a határértékekhez képest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0178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898989"/>
              </a:solidFill>
              <a:latin typeface="Arial" charset="0"/>
              <a:ea typeface="ヒラギノ角ゴ ProN W3"/>
              <a:cs typeface="Arial" charset="0"/>
              <a:sym typeface="Gill Sans"/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1374775" y="5759450"/>
            <a:ext cx="6372225" cy="504825"/>
          </a:xfrm>
          <a:prstGeom prst="rect">
            <a:avLst/>
          </a:prstGeom>
        </p:spPr>
        <p:txBody>
          <a:bodyPr lIns="38405" tIns="19202" rIns="38405" bIns="19202">
            <a:normAutofit/>
          </a:bodyPr>
          <a:lstStyle>
            <a:lvl1pPr marL="288036" indent="-288036" algn="l" rtl="0" fontAlgn="base">
              <a:spcBef>
                <a:spcPct val="0"/>
              </a:spcBef>
              <a:spcAft>
                <a:spcPts val="504"/>
              </a:spcAft>
              <a:buClr>
                <a:schemeClr val="accent2"/>
              </a:buClr>
              <a:buFont typeface="Lucida Grande"/>
              <a:buChar char="•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1pPr>
            <a:lvl2pPr marL="67888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◦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2pPr>
            <a:lvl3pPr marL="111736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3pPr>
            <a:lvl4pPr marL="151048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4pPr>
            <a:lvl5pPr marL="193384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5pPr>
            <a:lvl6pPr marL="192024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84048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576072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768096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 algn="ctr">
              <a:buFont typeface="Lucida Grande"/>
              <a:buNone/>
              <a:defRPr/>
            </a:pPr>
            <a:r>
              <a:rPr lang="hu-HU" b="1" kern="0" dirty="0" smtClean="0">
                <a:solidFill>
                  <a:srgbClr val="0055A6"/>
                </a:solidFill>
              </a:rPr>
              <a:t>Bőven az előírt határértékek alatt</a:t>
            </a:r>
            <a:endParaRPr lang="en-US" b="1" kern="0" dirty="0" smtClean="0">
              <a:solidFill>
                <a:srgbClr val="0055A6"/>
              </a:solidFill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1377950"/>
            <a:ext cx="901065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Eredmények</a:t>
            </a:r>
            <a:r>
              <a:rPr lang="en-US" smtClean="0">
                <a:latin typeface="Arial" charset="0"/>
                <a:cs typeface="Arial" charset="0"/>
              </a:rPr>
              <a:t>: </a:t>
            </a:r>
            <a:r>
              <a:rPr lang="hu-HU" smtClean="0">
                <a:latin typeface="Arial" charset="0"/>
                <a:cs typeface="Arial" charset="0"/>
              </a:rPr>
              <a:t>Dinamikus tartomány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2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898989"/>
              </a:solidFill>
              <a:latin typeface="Arial" charset="0"/>
              <a:ea typeface="ヒラギノ角ゴ ProN W3"/>
              <a:cs typeface="Arial" charset="0"/>
              <a:sym typeface="Gill Sans"/>
            </a:endParaRPr>
          </a:p>
        </p:txBody>
      </p:sp>
      <p:sp>
        <p:nvSpPr>
          <p:cNvPr id="51203" name="Content Placeholder 3"/>
          <p:cNvSpPr>
            <a:spLocks noGrp="1"/>
          </p:cNvSpPr>
          <p:nvPr>
            <p:ph sz="quarter" idx="11"/>
          </p:nvPr>
        </p:nvSpPr>
        <p:spPr>
          <a:xfrm>
            <a:off x="387350" y="1528763"/>
            <a:ext cx="8343900" cy="4652962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Néhány, nagy koncentrációban jelen lévő elem mérése nehézséget jelent, mert mennyiségük kívül esik a dinamikus tartományon</a:t>
            </a:r>
          </a:p>
          <a:p>
            <a:pPr eaLnBrk="1" hangingPunct="1"/>
            <a:r>
              <a:rPr lang="hu-HU" sz="2000" smtClean="0">
                <a:latin typeface="Arial" charset="0"/>
                <a:cs typeface="Arial" charset="0"/>
              </a:rPr>
              <a:t>Alacsony ionizációs potenciállal rendelkező elemek</a:t>
            </a:r>
            <a:endParaRPr lang="en-US" sz="200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hu-HU" sz="2000" smtClean="0">
                <a:latin typeface="Arial" charset="0"/>
                <a:cs typeface="Arial" charset="0"/>
              </a:rPr>
              <a:t>Az elsődleges izotóp előfordulása nagyobb, mint </a:t>
            </a:r>
            <a:r>
              <a:rPr lang="en-US" sz="2000" smtClean="0">
                <a:latin typeface="Arial" charset="0"/>
                <a:cs typeface="Arial" charset="0"/>
              </a:rPr>
              <a:t>90%</a:t>
            </a:r>
          </a:p>
          <a:p>
            <a:pPr lvl="2" eaLnBrk="1" hangingPunct="1"/>
            <a:r>
              <a:rPr lang="hu-HU" sz="1800" smtClean="0">
                <a:latin typeface="Arial" charset="0"/>
                <a:cs typeface="Arial" charset="0"/>
              </a:rPr>
              <a:t>például</a:t>
            </a:r>
            <a:r>
              <a:rPr lang="en-US" sz="1800" smtClean="0">
                <a:latin typeface="Arial" charset="0"/>
                <a:cs typeface="Arial" charset="0"/>
              </a:rPr>
              <a:t> Na </a:t>
            </a:r>
            <a:r>
              <a:rPr lang="hu-HU" sz="1800" smtClean="0">
                <a:latin typeface="Arial" charset="0"/>
                <a:cs typeface="Arial" charset="0"/>
              </a:rPr>
              <a:t>és</a:t>
            </a:r>
            <a:r>
              <a:rPr lang="en-US" sz="1800" smtClean="0">
                <a:latin typeface="Arial" charset="0"/>
                <a:cs typeface="Arial" charset="0"/>
              </a:rPr>
              <a:t> K</a:t>
            </a:r>
          </a:p>
          <a:p>
            <a:pPr lvl="1" eaLnBrk="1" hangingPunct="1"/>
            <a:endParaRPr lang="en-US" sz="2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NexION </a:t>
            </a:r>
            <a:r>
              <a:rPr lang="hu-HU" smtClean="0">
                <a:latin typeface="Arial" charset="0"/>
                <a:cs typeface="Arial" charset="0"/>
              </a:rPr>
              <a:t>kvadrupól</a:t>
            </a:r>
            <a:r>
              <a:rPr lang="en-US" smtClean="0">
                <a:latin typeface="Arial" charset="0"/>
                <a:cs typeface="Arial" charset="0"/>
              </a:rPr>
              <a:t> Universal Cell</a:t>
            </a:r>
            <a:r>
              <a:rPr lang="hu-HU" smtClean="0">
                <a:latin typeface="Arial" charset="0"/>
                <a:cs typeface="Arial" charset="0"/>
              </a:rPr>
              <a:t> technológiája lehetővé teszi a felhasználó által meghatározott tömegszámok szelektív jelcsökkentését a többi elem zavarása nélkül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hu-HU" sz="2000" smtClean="0">
                <a:latin typeface="Arial" charset="0"/>
                <a:cs typeface="Arial" charset="0"/>
              </a:rPr>
              <a:t>A </a:t>
            </a:r>
            <a:r>
              <a:rPr lang="en-US" sz="2000" smtClean="0">
                <a:latin typeface="Arial" charset="0"/>
                <a:cs typeface="Arial" charset="0"/>
              </a:rPr>
              <a:t>DC (RPa) </a:t>
            </a:r>
            <a:r>
              <a:rPr lang="hu-HU" sz="2000" smtClean="0">
                <a:latin typeface="Arial" charset="0"/>
                <a:cs typeface="Arial" charset="0"/>
              </a:rPr>
              <a:t>feszültség tömegenként változtatható az intenzitás csökkentésére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Eredmények</a:t>
            </a:r>
            <a:r>
              <a:rPr lang="en-US" smtClean="0">
                <a:latin typeface="Arial" charset="0"/>
                <a:cs typeface="Arial" charset="0"/>
              </a:rPr>
              <a:t>: </a:t>
            </a:r>
            <a:r>
              <a:rPr lang="hu-HU" smtClean="0">
                <a:latin typeface="Arial" charset="0"/>
                <a:cs typeface="Arial" charset="0"/>
              </a:rPr>
              <a:t>Dinamikus tartomány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26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898989"/>
              </a:solidFill>
              <a:latin typeface="Arial" charset="0"/>
              <a:ea typeface="ヒラギノ角ゴ ProN W3"/>
              <a:cs typeface="Arial" charset="0"/>
              <a:sym typeface="Gill Sans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8738"/>
            <a:ext cx="91440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2578100"/>
            <a:ext cx="813435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83325" y="5868988"/>
            <a:ext cx="763588" cy="1698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" dirty="0">
                <a:solidFill>
                  <a:srgbClr val="131313"/>
                </a:solidFill>
                <a:latin typeface="+mn-lt"/>
                <a:ea typeface="ヒラギノ角ゴ ProN W3" charset="0"/>
                <a:cs typeface="Century Gothic"/>
                <a:sym typeface="Gill Sans" charset="0"/>
              </a:rPr>
              <a:t>Concentration (ppm)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2650" y="5868988"/>
            <a:ext cx="763588" cy="1698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" dirty="0">
                <a:solidFill>
                  <a:srgbClr val="131313"/>
                </a:solidFill>
                <a:latin typeface="+mn-lt"/>
                <a:ea typeface="ヒラギノ角ゴ ProN W3" charset="0"/>
                <a:cs typeface="Century Gothic"/>
                <a:sym typeface="Gill Sans" charset="0"/>
              </a:rPr>
              <a:t>Concentration (ppm)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Összefoglalás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56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898989"/>
              </a:solidFill>
              <a:latin typeface="Arial" charset="0"/>
              <a:ea typeface="ヒラギノ角ゴ ProN W3"/>
              <a:cs typeface="Arial" charset="0"/>
              <a:sym typeface="Gill San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9375" y="1203325"/>
            <a:ext cx="5832475" cy="5108575"/>
          </a:xfrm>
        </p:spPr>
        <p:txBody>
          <a:bodyPr rtlCol="0">
            <a:normAutofit/>
          </a:bodyPr>
          <a:lstStyle/>
          <a:p>
            <a:pPr marL="288036" indent="-288036" eaLnBrk="1" hangingPunct="1">
              <a:spcAft>
                <a:spcPts val="504"/>
              </a:spcAft>
              <a:defRPr/>
            </a:pPr>
            <a:r>
              <a:rPr lang="hu-HU" dirty="0">
                <a:sym typeface="Gill Sans" charset="0"/>
              </a:rPr>
              <a:t>A</a:t>
            </a:r>
            <a:r>
              <a:rPr lang="en-US" dirty="0" smtClean="0">
                <a:sym typeface="Gill Sans" charset="0"/>
              </a:rPr>
              <a:t> </a:t>
            </a:r>
            <a:r>
              <a:rPr lang="en-US" dirty="0" err="1" smtClean="0">
                <a:sym typeface="Gill Sans" charset="0"/>
              </a:rPr>
              <a:t>NexION</a:t>
            </a:r>
            <a:r>
              <a:rPr lang="en-US" baseline="30000" dirty="0" smtClean="0">
                <a:sym typeface="Gill Sans" charset="0"/>
              </a:rPr>
              <a:t>®</a:t>
            </a:r>
            <a:r>
              <a:rPr lang="en-US" dirty="0" smtClean="0">
                <a:sym typeface="Gill Sans" charset="0"/>
              </a:rPr>
              <a:t> 2000 ICP-MS </a:t>
            </a:r>
            <a:r>
              <a:rPr lang="hu-HU" dirty="0" smtClean="0">
                <a:sym typeface="Gill Sans" charset="0"/>
              </a:rPr>
              <a:t>alkalmas ivó- és felszíni vizek</a:t>
            </a:r>
            <a:r>
              <a:rPr lang="en-US" dirty="0" smtClean="0">
                <a:sym typeface="Gill Sans" charset="0"/>
              </a:rPr>
              <a:t> U.S. EPA Method 200.8</a:t>
            </a:r>
            <a:r>
              <a:rPr lang="hu-HU" dirty="0" smtClean="0">
                <a:sym typeface="Gill Sans" charset="0"/>
              </a:rPr>
              <a:t> módszer szerinti mérésére „standard” üzemmódban</a:t>
            </a:r>
            <a:endParaRPr lang="en-US" dirty="0" smtClean="0">
              <a:sym typeface="Gill Sans" charset="0"/>
            </a:endParaRPr>
          </a:p>
          <a:p>
            <a:pPr marL="678888" lvl="1" indent="-240030" eaLnBrk="1" hangingPunct="1">
              <a:spcAft>
                <a:spcPts val="252"/>
              </a:spcAft>
              <a:defRPr/>
            </a:pPr>
            <a:r>
              <a:rPr lang="hu-HU" sz="2000" dirty="0" smtClean="0">
                <a:sym typeface="Gill Sans" charset="0"/>
              </a:rPr>
              <a:t>Pontosság, precizitás</a:t>
            </a:r>
            <a:endParaRPr lang="en-US" sz="2000" dirty="0" smtClean="0">
              <a:sym typeface="Gill Sans" charset="0"/>
            </a:endParaRPr>
          </a:p>
          <a:p>
            <a:pPr marL="678888" lvl="1" indent="-240030" eaLnBrk="1" hangingPunct="1">
              <a:spcAft>
                <a:spcPts val="252"/>
              </a:spcAft>
              <a:defRPr/>
            </a:pPr>
            <a:r>
              <a:rPr lang="en-US" sz="2000" dirty="0" smtClean="0">
                <a:sym typeface="Gill Sans" charset="0"/>
              </a:rPr>
              <a:t>Stabil</a:t>
            </a:r>
            <a:r>
              <a:rPr lang="hu-HU" sz="2000" dirty="0" err="1" smtClean="0">
                <a:sym typeface="Gill Sans" charset="0"/>
              </a:rPr>
              <a:t>itás</a:t>
            </a:r>
            <a:endParaRPr lang="en-US" sz="2000" dirty="0" smtClean="0">
              <a:sym typeface="Gill Sans" charset="0"/>
            </a:endParaRPr>
          </a:p>
          <a:p>
            <a:pPr marL="678888" lvl="1" indent="-240030" eaLnBrk="1" hangingPunct="1">
              <a:spcAft>
                <a:spcPts val="252"/>
              </a:spcAft>
              <a:defRPr/>
            </a:pPr>
            <a:r>
              <a:rPr lang="hu-HU" sz="2000" dirty="0" smtClean="0">
                <a:sym typeface="Gill Sans" charset="0"/>
              </a:rPr>
              <a:t>Kimutatási határ</a:t>
            </a:r>
            <a:endParaRPr lang="en-US" sz="2000" dirty="0" smtClean="0">
              <a:sym typeface="Gill Sans" charset="0"/>
            </a:endParaRPr>
          </a:p>
          <a:p>
            <a:pPr marL="288036" indent="-288036" eaLnBrk="1" hangingPunct="1">
              <a:spcAft>
                <a:spcPts val="504"/>
              </a:spcAft>
              <a:defRPr/>
            </a:pPr>
            <a:endParaRPr lang="en-US" sz="2400" dirty="0" smtClean="0">
              <a:sym typeface="Gill Sans" charset="0"/>
            </a:endParaRPr>
          </a:p>
          <a:p>
            <a:pPr marL="288036" indent="-288036" eaLnBrk="1" hangingPunct="1">
              <a:spcAft>
                <a:spcPts val="504"/>
              </a:spcAft>
              <a:defRPr/>
            </a:pPr>
            <a:r>
              <a:rPr lang="hu-HU" sz="2400" dirty="0" smtClean="0">
                <a:sym typeface="Gill Sans" charset="0"/>
              </a:rPr>
              <a:t>Egyedülálló módon lehetővé </a:t>
            </a:r>
            <a:r>
              <a:rPr lang="hu-HU" sz="2400" dirty="0">
                <a:sym typeface="Gill Sans" charset="0"/>
              </a:rPr>
              <a:t>teszi a felhasználó által meghatározott tömegszámok szelektív jelcsökkentését a többi elem zavarása nélkül</a:t>
            </a:r>
            <a:endParaRPr lang="en-US" sz="2400" dirty="0">
              <a:sym typeface="Gill Sans" charset="0"/>
            </a:endParaRPr>
          </a:p>
          <a:p>
            <a:pPr marL="678888" lvl="1" indent="-240030" eaLnBrk="1" hangingPunct="1">
              <a:spcAft>
                <a:spcPts val="252"/>
              </a:spcAft>
              <a:defRPr/>
            </a:pPr>
            <a:endParaRPr lang="en-US" sz="2000" dirty="0">
              <a:sym typeface="Gill Sans" charset="0"/>
            </a:endParaRPr>
          </a:p>
          <a:p>
            <a:pPr marL="678888" lvl="1" indent="-240030" eaLnBrk="1" hangingPunct="1">
              <a:spcAft>
                <a:spcPts val="252"/>
              </a:spcAft>
              <a:defRPr/>
            </a:pPr>
            <a:endParaRPr lang="en-US" sz="1400" dirty="0" smtClean="0">
              <a:sym typeface="Gill Sans" charset="0"/>
            </a:endParaRPr>
          </a:p>
          <a:p>
            <a:pPr marL="438858" lvl="1" indent="0" eaLnBrk="1" hangingPunct="1">
              <a:spcAft>
                <a:spcPts val="252"/>
              </a:spcAft>
              <a:buFont typeface="Lucida Grande"/>
              <a:buNone/>
              <a:defRPr/>
            </a:pPr>
            <a:endParaRPr lang="en-US" dirty="0" smtClean="0">
              <a:sym typeface="Gill Sans" charset="0"/>
            </a:endParaRPr>
          </a:p>
          <a:p>
            <a:pPr marL="288036" indent="-288036" eaLnBrk="1" hangingPunct="1">
              <a:spcAft>
                <a:spcPts val="504"/>
              </a:spcAft>
              <a:defRPr/>
            </a:pPr>
            <a:endParaRPr lang="en-US" dirty="0" smtClean="0">
              <a:sym typeface="Gill Sans" charset="0"/>
            </a:endParaRPr>
          </a:p>
          <a:p>
            <a:pPr marL="288036" indent="-288036" eaLnBrk="1" hangingPunct="1">
              <a:spcAft>
                <a:spcPts val="504"/>
              </a:spcAft>
              <a:defRPr/>
            </a:pPr>
            <a:endParaRPr lang="en-US" dirty="0" smtClean="0"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7325" y="5227638"/>
            <a:ext cx="38576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8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Letöltés:</a:t>
            </a:r>
          </a:p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www.perkinelmer.com/nexion2000</a:t>
            </a:r>
            <a:endParaRPr lang="en-US" sz="2000" dirty="0">
              <a:solidFill>
                <a:schemeClr val="tx2"/>
              </a:solidFill>
              <a:latin typeface="+mn-lt"/>
              <a:ea typeface="ヒラギノ角ゴ ProN W3" charset="0"/>
              <a:cs typeface="Century Gothic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351713" y="5113338"/>
            <a:ext cx="328612" cy="1143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 sz="2200" dirty="0" err="1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1054" name="Object 30"/>
          <p:cNvGraphicFramePr>
            <a:graphicFrameLocks noChangeAspect="1"/>
          </p:cNvGraphicFramePr>
          <p:nvPr/>
        </p:nvGraphicFramePr>
        <p:xfrm>
          <a:off x="5954713" y="1203325"/>
          <a:ext cx="2897187" cy="3910013"/>
        </p:xfrm>
        <a:graphic>
          <a:graphicData uri="http://schemas.openxmlformats.org/presentationml/2006/ole">
            <p:oleObj spid="_x0000_s1054" r:id="rId3" imgW="5638095" imgH="7606349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Bevezetés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898989"/>
              </a:solidFill>
              <a:latin typeface="Arial" charset="0"/>
              <a:ea typeface="ヒラギノ角ゴ ProN W3"/>
              <a:cs typeface="Arial" charset="0"/>
              <a:sym typeface="Gill Sans"/>
            </a:endParaRPr>
          </a:p>
        </p:txBody>
      </p:sp>
      <p:sp>
        <p:nvSpPr>
          <p:cNvPr id="40963" name="Content Placeholder 3"/>
          <p:cNvSpPr>
            <a:spLocks noGrp="1"/>
          </p:cNvSpPr>
          <p:nvPr>
            <p:ph sz="quarter" idx="11"/>
          </p:nvPr>
        </p:nvSpPr>
        <p:spPr>
          <a:xfrm>
            <a:off x="328613" y="1328738"/>
            <a:ext cx="8478837" cy="4926012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Az ivóvizek minősége törvényileg szabályozott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hu-HU" smtClean="0">
                <a:latin typeface="Arial" charset="0"/>
                <a:cs typeface="Arial" charset="0"/>
              </a:rPr>
              <a:t>Fém-, szervesanyag-tartalom és biológiai jellemzők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Világszerte számos rendelet létezik a különböző típusú vizekben jelenlévő fémionok mennyiségének mérésére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hu-HU" smtClean="0">
                <a:latin typeface="Arial" charset="0"/>
                <a:cs typeface="Arial" charset="0"/>
              </a:rPr>
              <a:t>Biztonsági és egészségügyi kérdések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r>
              <a:rPr lang="hu-HU" smtClean="0">
                <a:latin typeface="Arial" charset="0"/>
                <a:cs typeface="Arial" charset="0"/>
              </a:rPr>
              <a:t>Különböző elemek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hu-HU" smtClean="0">
                <a:latin typeface="Arial" charset="0"/>
                <a:cs typeface="Arial" charset="0"/>
              </a:rPr>
              <a:t>Különböző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hu-HU" smtClean="0">
                <a:latin typeface="Arial" charset="0"/>
                <a:cs typeface="Arial" charset="0"/>
              </a:rPr>
              <a:t>határértékek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Példák a különböző ivóvíz határértékekre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898989"/>
              </a:solidFill>
              <a:latin typeface="Arial" charset="0"/>
              <a:ea typeface="ヒラギノ角ゴ ProN W3"/>
              <a:cs typeface="Arial" charset="0"/>
              <a:sym typeface="Gill Sans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1314450"/>
            <a:ext cx="74866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U.S. EPA 200.8</a:t>
            </a:r>
            <a:r>
              <a:rPr lang="hu-HU" smtClean="0">
                <a:latin typeface="Arial" charset="0"/>
                <a:cs typeface="Arial" charset="0"/>
              </a:rPr>
              <a:t> módszer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898989"/>
              </a:solidFill>
              <a:latin typeface="Arial" charset="0"/>
              <a:ea typeface="ヒラギノ角ゴ ProN W3"/>
              <a:cs typeface="Arial" charset="0"/>
              <a:sym typeface="Gill Sans"/>
            </a:endParaRPr>
          </a:p>
        </p:txBody>
      </p:sp>
      <p:sp>
        <p:nvSpPr>
          <p:cNvPr id="43011" name="Content Placeholder 3"/>
          <p:cNvSpPr>
            <a:spLocks noGrp="1"/>
          </p:cNvSpPr>
          <p:nvPr>
            <p:ph sz="quarter" idx="11"/>
          </p:nvPr>
        </p:nvSpPr>
        <p:spPr>
          <a:xfrm>
            <a:off x="328613" y="1260475"/>
            <a:ext cx="8815387" cy="5113338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21 elem</a:t>
            </a:r>
            <a:r>
              <a:rPr lang="hu-HU" smtClean="0">
                <a:latin typeface="Arial" charset="0"/>
                <a:cs typeface="Arial" charset="0"/>
              </a:rPr>
              <a:t>re vonatkozó szabályozás talaj-, felszíni- ivó- és szennyvizekben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Elsődleges</a:t>
            </a:r>
            <a:r>
              <a:rPr lang="en-US" smtClean="0">
                <a:latin typeface="Arial" charset="0"/>
                <a:cs typeface="Arial" charset="0"/>
              </a:rPr>
              <a:t> Eleme</a:t>
            </a:r>
            <a:r>
              <a:rPr lang="hu-HU" smtClean="0">
                <a:latin typeface="Arial" charset="0"/>
                <a:cs typeface="Arial" charset="0"/>
              </a:rPr>
              <a:t>k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hu-HU" sz="2000" smtClean="0">
                <a:latin typeface="Arial" charset="0"/>
                <a:cs typeface="Arial" charset="0"/>
              </a:rPr>
              <a:t>Büntetőjogi kategóriába eső</a:t>
            </a:r>
            <a:r>
              <a:rPr lang="en-US" sz="2000" smtClean="0">
                <a:latin typeface="Arial" charset="0"/>
                <a:cs typeface="Arial" charset="0"/>
              </a:rPr>
              <a:t>:  As, Ba, Be, Cd, Cr, Hg, Pb, Sb, Se, Tl, U</a:t>
            </a:r>
          </a:p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Másodlagos</a:t>
            </a:r>
            <a:r>
              <a:rPr lang="en-US" smtClean="0">
                <a:latin typeface="Arial" charset="0"/>
                <a:cs typeface="Arial" charset="0"/>
              </a:rPr>
              <a:t> Eleme</a:t>
            </a:r>
            <a:r>
              <a:rPr lang="hu-HU" smtClean="0">
                <a:latin typeface="Arial" charset="0"/>
                <a:cs typeface="Arial" charset="0"/>
              </a:rPr>
              <a:t>k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hu-HU" sz="2000" smtClean="0">
                <a:latin typeface="Arial" charset="0"/>
                <a:cs typeface="Arial" charset="0"/>
              </a:rPr>
              <a:t>Nem büntetőjogi kategóriába eső</a:t>
            </a:r>
            <a:r>
              <a:rPr lang="en-US" sz="2000" smtClean="0">
                <a:latin typeface="Arial" charset="0"/>
                <a:cs typeface="Arial" charset="0"/>
              </a:rPr>
              <a:t>:  Ag, Al, Cu, Mn, Zn</a:t>
            </a:r>
          </a:p>
          <a:p>
            <a:pPr eaLnBrk="1" hangingPunct="1"/>
            <a:r>
              <a:rPr lang="hu-HU" sz="2000" smtClean="0">
                <a:latin typeface="Arial" charset="0"/>
                <a:cs typeface="Arial" charset="0"/>
              </a:rPr>
              <a:t>Egyéb</a:t>
            </a:r>
            <a:endParaRPr lang="en-US" sz="200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2000" smtClean="0">
                <a:latin typeface="Arial" charset="0"/>
                <a:cs typeface="Arial" charset="0"/>
              </a:rPr>
              <a:t>V, Co, Ni, Mo, Th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Inform</a:t>
            </a:r>
            <a:r>
              <a:rPr lang="hu-HU" sz="2000" smtClean="0">
                <a:latin typeface="Arial" charset="0"/>
                <a:cs typeface="Arial" charset="0"/>
              </a:rPr>
              <a:t>ációs céllal</a:t>
            </a:r>
            <a:endParaRPr lang="en-US" sz="200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2000" smtClean="0">
                <a:latin typeface="Arial" charset="0"/>
                <a:cs typeface="Arial" charset="0"/>
              </a:rPr>
              <a:t>Na, Mg, K, Ca, Fe</a:t>
            </a:r>
          </a:p>
          <a:p>
            <a:pPr eaLnBrk="1" hangingPunct="1"/>
            <a:r>
              <a:rPr lang="hu-HU" sz="2000" smtClean="0">
                <a:latin typeface="Arial" charset="0"/>
                <a:cs typeface="Arial" charset="0"/>
              </a:rPr>
              <a:t>Interferenciák kezelése</a:t>
            </a:r>
            <a:endParaRPr lang="en-US" sz="200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2000" smtClean="0">
                <a:latin typeface="Arial" charset="0"/>
                <a:cs typeface="Arial" charset="0"/>
              </a:rPr>
              <a:t>Cell</a:t>
            </a:r>
            <a:r>
              <a:rPr lang="hu-HU" sz="2000" smtClean="0">
                <a:latin typeface="Arial" charset="0"/>
                <a:cs typeface="Arial" charset="0"/>
              </a:rPr>
              <a:t>a nem használható</a:t>
            </a:r>
            <a:endParaRPr lang="en-US" sz="200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hu-HU" sz="2000" smtClean="0">
                <a:latin typeface="Arial" charset="0"/>
                <a:cs typeface="Arial" charset="0"/>
              </a:rPr>
              <a:t>Matematikai egyenletek használata kötelező</a:t>
            </a:r>
            <a:endParaRPr lang="en-US" sz="200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Minták és minta-előkészítés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898989"/>
              </a:solidFill>
              <a:latin typeface="Arial" charset="0"/>
              <a:ea typeface="ヒラギノ角ゴ ProN W3"/>
              <a:cs typeface="Arial" charset="0"/>
              <a:sym typeface="Gill Sans"/>
            </a:endParaRPr>
          </a:p>
        </p:txBody>
      </p:sp>
      <p:sp>
        <p:nvSpPr>
          <p:cNvPr id="44035" name="Content Placeholder 3"/>
          <p:cNvSpPr>
            <a:spLocks noGrp="1"/>
          </p:cNvSpPr>
          <p:nvPr>
            <p:ph sz="quarter" idx="11"/>
          </p:nvPr>
        </p:nvSpPr>
        <p:spPr>
          <a:xfrm>
            <a:off x="387350" y="1260475"/>
            <a:ext cx="8343900" cy="3011488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Minták</a:t>
            </a:r>
            <a:r>
              <a:rPr lang="en-US" smtClean="0">
                <a:latin typeface="Arial" charset="0"/>
                <a:cs typeface="Arial" charset="0"/>
              </a:rPr>
              <a:t>  </a:t>
            </a:r>
          </a:p>
          <a:p>
            <a:pPr lvl="1" eaLnBrk="1" hangingPunct="1"/>
            <a:r>
              <a:rPr lang="hu-HU" smtClean="0">
                <a:latin typeface="Arial" charset="0"/>
                <a:cs typeface="Arial" charset="0"/>
              </a:rPr>
              <a:t>Különböző ivó- és felszíni vizek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Refere</a:t>
            </a:r>
            <a:r>
              <a:rPr lang="hu-HU" smtClean="0">
                <a:latin typeface="Arial" charset="0"/>
                <a:cs typeface="Arial" charset="0"/>
              </a:rPr>
              <a:t>ncia standardok és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hu-HU" smtClean="0">
                <a:latin typeface="Arial" charset="0"/>
                <a:cs typeface="Arial" charset="0"/>
              </a:rPr>
              <a:t>csapvizek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Minta-előkészítés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2% HNO</a:t>
            </a:r>
            <a:r>
              <a:rPr lang="en-US" baseline="-25000" smtClean="0">
                <a:latin typeface="Arial" charset="0"/>
                <a:cs typeface="Arial" charset="0"/>
              </a:rPr>
              <a:t>3</a:t>
            </a:r>
            <a:r>
              <a:rPr lang="hu-HU" baseline="-25000" smtClean="0">
                <a:latin typeface="Arial" charset="0"/>
                <a:cs typeface="Arial" charset="0"/>
              </a:rPr>
              <a:t> </a:t>
            </a:r>
            <a:r>
              <a:rPr lang="hu-HU" smtClean="0">
                <a:latin typeface="Arial" charset="0"/>
                <a:cs typeface="Arial" charset="0"/>
              </a:rPr>
              <a:t> oldat</a:t>
            </a:r>
            <a:endParaRPr lang="en-US" baseline="-2500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200 ppb Au </a:t>
            </a:r>
            <a:r>
              <a:rPr lang="hu-HU" smtClean="0">
                <a:latin typeface="Arial" charset="0"/>
                <a:cs typeface="Arial" charset="0"/>
              </a:rPr>
              <a:t>hozzáadása a Hg eltávolítása érdekében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hu-HU" smtClean="0">
                <a:latin typeface="Arial" charset="0"/>
                <a:cs typeface="Arial" charset="0"/>
              </a:rPr>
              <a:t>Belső standard</a:t>
            </a:r>
            <a:r>
              <a:rPr lang="en-US" smtClean="0">
                <a:latin typeface="Arial" charset="0"/>
                <a:cs typeface="Arial" charset="0"/>
              </a:rPr>
              <a:t> on-line</a:t>
            </a:r>
            <a:r>
              <a:rPr lang="hu-HU" smtClean="0">
                <a:latin typeface="Arial" charset="0"/>
                <a:cs typeface="Arial" charset="0"/>
              </a:rPr>
              <a:t> hozzáadása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4325938"/>
            <a:ext cx="875982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Készülék paraméterek</a:t>
            </a:r>
            <a:r>
              <a:rPr lang="en-US" smtClean="0">
                <a:latin typeface="Arial" charset="0"/>
                <a:cs typeface="Arial" charset="0"/>
              </a:rPr>
              <a:t>: NexION</a:t>
            </a:r>
            <a:r>
              <a:rPr lang="en-US" baseline="30000" smtClean="0">
                <a:latin typeface="Arial" charset="0"/>
                <a:cs typeface="Arial" charset="0"/>
              </a:rPr>
              <a:t>®</a:t>
            </a:r>
            <a:r>
              <a:rPr lang="en-US" smtClean="0">
                <a:latin typeface="Arial" charset="0"/>
                <a:cs typeface="Arial" charset="0"/>
              </a:rPr>
              <a:t> 2000 ICP-MS</a:t>
            </a:r>
          </a:p>
        </p:txBody>
      </p:sp>
      <p:sp>
        <p:nvSpPr>
          <p:cNvPr id="45058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898989"/>
              </a:solidFill>
              <a:latin typeface="Arial" charset="0"/>
              <a:ea typeface="ヒラギノ角ゴ ProN W3"/>
              <a:cs typeface="Arial" charset="0"/>
              <a:sym typeface="Gill Sans"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7800" y="1414463"/>
            <a:ext cx="554355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 descr="C:\My Documents\Gama-2\Photos\NexION 2000 ICP-MS+Peltier GREEN Right Elevated 320x3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124325"/>
            <a:ext cx="23495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Eredmények</a:t>
            </a:r>
            <a:r>
              <a:rPr lang="en-US" smtClean="0">
                <a:latin typeface="Arial" charset="0"/>
                <a:cs typeface="Arial" charset="0"/>
              </a:rPr>
              <a:t>: Referen</a:t>
            </a:r>
            <a:r>
              <a:rPr lang="hu-HU" smtClean="0">
                <a:latin typeface="Arial" charset="0"/>
                <a:cs typeface="Arial" charset="0"/>
              </a:rPr>
              <a:t>cia anyagok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2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898989"/>
              </a:solidFill>
              <a:latin typeface="Arial" charset="0"/>
              <a:ea typeface="ヒラギノ角ゴ ProN W3"/>
              <a:cs typeface="Arial" charset="0"/>
              <a:sym typeface="Gill Sans"/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1374775" y="5500688"/>
            <a:ext cx="6372225" cy="503237"/>
          </a:xfrm>
          <a:prstGeom prst="rect">
            <a:avLst/>
          </a:prstGeom>
        </p:spPr>
        <p:txBody>
          <a:bodyPr lIns="38405" tIns="19202" rIns="38405" bIns="19202">
            <a:normAutofit/>
          </a:bodyPr>
          <a:lstStyle>
            <a:lvl1pPr marL="288036" indent="-288036" algn="l" rtl="0" fontAlgn="base">
              <a:spcBef>
                <a:spcPct val="0"/>
              </a:spcBef>
              <a:spcAft>
                <a:spcPts val="504"/>
              </a:spcAft>
              <a:buClr>
                <a:schemeClr val="accent2"/>
              </a:buClr>
              <a:buFont typeface="Lucida Grande"/>
              <a:buChar char="•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1pPr>
            <a:lvl2pPr marL="67888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◦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2pPr>
            <a:lvl3pPr marL="111736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3pPr>
            <a:lvl4pPr marL="151048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4pPr>
            <a:lvl5pPr marL="193384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5pPr>
            <a:lvl6pPr marL="192024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84048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576072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768096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 algn="ctr">
              <a:buFont typeface="Lucida Grande"/>
              <a:buNone/>
              <a:defRPr/>
            </a:pPr>
            <a:r>
              <a:rPr lang="hu-HU" b="1" kern="0" dirty="0" smtClean="0">
                <a:solidFill>
                  <a:srgbClr val="0055A6"/>
                </a:solidFill>
              </a:rPr>
              <a:t>Minden visszanyerés </a:t>
            </a:r>
            <a:r>
              <a:rPr lang="en-US" b="1" kern="0" dirty="0" smtClean="0">
                <a:solidFill>
                  <a:srgbClr val="0055A6"/>
                </a:solidFill>
              </a:rPr>
              <a:t>10%</a:t>
            </a:r>
            <a:r>
              <a:rPr lang="hu-HU" b="1" kern="0" dirty="0" err="1" smtClean="0">
                <a:solidFill>
                  <a:srgbClr val="0055A6"/>
                </a:solidFill>
              </a:rPr>
              <a:t>-on</a:t>
            </a:r>
            <a:r>
              <a:rPr lang="hu-HU" b="1" kern="0" dirty="0" smtClean="0">
                <a:solidFill>
                  <a:srgbClr val="0055A6"/>
                </a:solidFill>
              </a:rPr>
              <a:t> belül</a:t>
            </a:r>
            <a:endParaRPr lang="en-US" b="1" kern="0" dirty="0" smtClean="0">
              <a:solidFill>
                <a:srgbClr val="0055A6"/>
              </a:solidFill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8" y="1524000"/>
            <a:ext cx="7553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Eredmények</a:t>
            </a:r>
            <a:r>
              <a:rPr lang="en-US" smtClean="0">
                <a:latin typeface="Arial" charset="0"/>
                <a:cs typeface="Arial" charset="0"/>
              </a:rPr>
              <a:t>: Spike </a:t>
            </a:r>
            <a:r>
              <a:rPr lang="hu-HU" smtClean="0">
                <a:latin typeface="Arial" charset="0"/>
                <a:cs typeface="Arial" charset="0"/>
              </a:rPr>
              <a:t>visszanyerés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898989"/>
              </a:solidFill>
              <a:latin typeface="Arial" charset="0"/>
              <a:ea typeface="ヒラギノ角ゴ ProN W3"/>
              <a:cs typeface="Arial" charset="0"/>
              <a:sym typeface="Gill Sans"/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1374775" y="5759450"/>
            <a:ext cx="6372225" cy="504825"/>
          </a:xfrm>
          <a:prstGeom prst="rect">
            <a:avLst/>
          </a:prstGeom>
        </p:spPr>
        <p:txBody>
          <a:bodyPr lIns="38405" tIns="19202" rIns="38405" bIns="19202">
            <a:normAutofit/>
          </a:bodyPr>
          <a:lstStyle>
            <a:lvl1pPr marL="288036" indent="-288036" algn="l" rtl="0" fontAlgn="base">
              <a:spcBef>
                <a:spcPct val="0"/>
              </a:spcBef>
              <a:spcAft>
                <a:spcPts val="504"/>
              </a:spcAft>
              <a:buClr>
                <a:schemeClr val="accent2"/>
              </a:buClr>
              <a:buFont typeface="Lucida Grande"/>
              <a:buChar char="•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1pPr>
            <a:lvl2pPr marL="67888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◦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2pPr>
            <a:lvl3pPr marL="111736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3pPr>
            <a:lvl4pPr marL="151048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4pPr>
            <a:lvl5pPr marL="193384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5pPr>
            <a:lvl6pPr marL="192024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84048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576072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768096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 algn="ctr">
              <a:buFont typeface="Lucida Grande"/>
              <a:buNone/>
              <a:defRPr/>
            </a:pPr>
            <a:r>
              <a:rPr lang="hu-HU" b="1" kern="0" dirty="0" smtClean="0">
                <a:solidFill>
                  <a:srgbClr val="0055A6"/>
                </a:solidFill>
              </a:rPr>
              <a:t>Minden visszanyerés</a:t>
            </a:r>
            <a:r>
              <a:rPr lang="en-US" b="1" kern="0" dirty="0" smtClean="0">
                <a:solidFill>
                  <a:srgbClr val="0055A6"/>
                </a:solidFill>
              </a:rPr>
              <a:t> 10%</a:t>
            </a:r>
            <a:r>
              <a:rPr lang="hu-HU" b="1" kern="0" dirty="0" err="1" smtClean="0">
                <a:solidFill>
                  <a:srgbClr val="0055A6"/>
                </a:solidFill>
              </a:rPr>
              <a:t>-on</a:t>
            </a:r>
            <a:r>
              <a:rPr lang="hu-HU" b="1" kern="0" dirty="0" smtClean="0">
                <a:solidFill>
                  <a:srgbClr val="0055A6"/>
                </a:solidFill>
              </a:rPr>
              <a:t> belül</a:t>
            </a:r>
            <a:endParaRPr lang="en-US" b="1" kern="0" dirty="0" smtClean="0">
              <a:solidFill>
                <a:srgbClr val="0055A6"/>
              </a:solidFill>
            </a:endParaRPr>
          </a:p>
        </p:txBody>
      </p:sp>
      <p:sp>
        <p:nvSpPr>
          <p:cNvPr id="47108" name="Content Placeholder 3"/>
          <p:cNvSpPr>
            <a:spLocks noGrp="1"/>
          </p:cNvSpPr>
          <p:nvPr>
            <p:ph sz="quarter" idx="11"/>
          </p:nvPr>
        </p:nvSpPr>
        <p:spPr>
          <a:xfrm>
            <a:off x="387350" y="1260475"/>
            <a:ext cx="8343900" cy="582613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S</a:t>
            </a:r>
            <a:r>
              <a:rPr lang="en-US" smtClean="0">
                <a:latin typeface="Arial" charset="0"/>
                <a:cs typeface="Arial" charset="0"/>
              </a:rPr>
              <a:t>pike</a:t>
            </a:r>
            <a:r>
              <a:rPr lang="hu-HU" smtClean="0">
                <a:latin typeface="Arial" charset="0"/>
                <a:cs typeface="Arial" charset="0"/>
              </a:rPr>
              <a:t>-olt csapvíz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1808163"/>
            <a:ext cx="741521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Eredmények</a:t>
            </a:r>
            <a:r>
              <a:rPr lang="en-US" smtClean="0">
                <a:latin typeface="Arial" charset="0"/>
                <a:cs typeface="Arial" charset="0"/>
              </a:rPr>
              <a:t>: Stabili</a:t>
            </a:r>
            <a:r>
              <a:rPr lang="hu-HU" smtClean="0">
                <a:latin typeface="Arial" charset="0"/>
                <a:cs typeface="Arial" charset="0"/>
              </a:rPr>
              <a:t>tás</a:t>
            </a:r>
            <a:r>
              <a:rPr lang="en-US" smtClean="0">
                <a:latin typeface="Arial" charset="0"/>
                <a:cs typeface="Arial" charset="0"/>
              </a:rPr>
              <a:t> - CCV</a:t>
            </a:r>
          </a:p>
        </p:txBody>
      </p:sp>
      <p:sp>
        <p:nvSpPr>
          <p:cNvPr id="48130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898989"/>
              </a:solidFill>
              <a:latin typeface="Arial" charset="0"/>
              <a:ea typeface="ヒラギノ角ゴ ProN W3"/>
              <a:cs typeface="Arial" charset="0"/>
              <a:sym typeface="Gill Sans"/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1374775" y="5759450"/>
            <a:ext cx="6372225" cy="504825"/>
          </a:xfrm>
          <a:prstGeom prst="rect">
            <a:avLst/>
          </a:prstGeom>
        </p:spPr>
        <p:txBody>
          <a:bodyPr lIns="38405" tIns="19202" rIns="38405" bIns="19202">
            <a:normAutofit/>
          </a:bodyPr>
          <a:lstStyle>
            <a:lvl1pPr marL="288036" indent="-288036" algn="l" rtl="0" fontAlgn="base">
              <a:spcBef>
                <a:spcPct val="0"/>
              </a:spcBef>
              <a:spcAft>
                <a:spcPts val="504"/>
              </a:spcAft>
              <a:buClr>
                <a:schemeClr val="accent2"/>
              </a:buClr>
              <a:buFont typeface="Lucida Grande"/>
              <a:buChar char="•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1pPr>
            <a:lvl2pPr marL="67888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◦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2pPr>
            <a:lvl3pPr marL="111736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3pPr>
            <a:lvl4pPr marL="151048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4pPr>
            <a:lvl5pPr marL="1933848" indent="-240030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5pPr>
            <a:lvl6pPr marL="192024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84048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576072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768096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 algn="ctr">
              <a:buFont typeface="Lucida Grande"/>
              <a:buNone/>
              <a:defRPr/>
            </a:pPr>
            <a:r>
              <a:rPr lang="hu-HU" b="1" kern="0" dirty="0" smtClean="0">
                <a:solidFill>
                  <a:srgbClr val="0055A6"/>
                </a:solidFill>
              </a:rPr>
              <a:t>Eltérés kevesebb mint</a:t>
            </a:r>
            <a:r>
              <a:rPr lang="en-US" b="1" kern="0" dirty="0" smtClean="0">
                <a:solidFill>
                  <a:srgbClr val="0055A6"/>
                </a:solidFill>
              </a:rPr>
              <a:t> </a:t>
            </a:r>
            <a:r>
              <a:rPr lang="en-US" b="1" u="sng" kern="0" dirty="0" smtClean="0">
                <a:solidFill>
                  <a:srgbClr val="0055A6"/>
                </a:solidFill>
              </a:rPr>
              <a:t>+</a:t>
            </a:r>
            <a:r>
              <a:rPr lang="en-US" kern="0" dirty="0" smtClean="0">
                <a:solidFill>
                  <a:srgbClr val="0055A6"/>
                </a:solidFill>
              </a:rPr>
              <a:t> </a:t>
            </a:r>
            <a:r>
              <a:rPr lang="en-US" b="1" kern="0" dirty="0" smtClean="0">
                <a:solidFill>
                  <a:srgbClr val="0055A6"/>
                </a:solidFill>
              </a:rPr>
              <a:t>10% 9 </a:t>
            </a:r>
            <a:r>
              <a:rPr lang="hu-HU" b="1" kern="0" dirty="0" smtClean="0">
                <a:solidFill>
                  <a:srgbClr val="0055A6"/>
                </a:solidFill>
              </a:rPr>
              <a:t>órán keresztül</a:t>
            </a:r>
            <a:endParaRPr lang="en-US" b="1" kern="0" dirty="0" smtClean="0">
              <a:solidFill>
                <a:srgbClr val="0055A6"/>
              </a:solidFill>
            </a:endParaRPr>
          </a:p>
        </p:txBody>
      </p:sp>
      <p:sp>
        <p:nvSpPr>
          <p:cNvPr id="48132" name="Content Placeholder 3"/>
          <p:cNvSpPr>
            <a:spLocks noGrp="1"/>
          </p:cNvSpPr>
          <p:nvPr>
            <p:ph sz="quarter" idx="11"/>
          </p:nvPr>
        </p:nvSpPr>
        <p:spPr>
          <a:xfrm>
            <a:off x="387350" y="1260475"/>
            <a:ext cx="8343900" cy="582613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Kalibrációs ellenőrző standard mérése minden 10 minta után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2"/>
          <a:srcRect l="5707" t="4060" r="4723" b="2806"/>
          <a:stretch>
            <a:fillRect/>
          </a:stretch>
        </p:blipFill>
        <p:spPr bwMode="auto">
          <a:xfrm>
            <a:off x="219075" y="1774825"/>
            <a:ext cx="869315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kinElmer Template_Final_Reduced">
  <a:themeElements>
    <a:clrScheme name="Perkin Elmer Brand COlours">
      <a:dk1>
        <a:srgbClr val="000000"/>
      </a:dk1>
      <a:lt1>
        <a:srgbClr val="FFFFFF"/>
      </a:lt1>
      <a:dk2>
        <a:srgbClr val="0055A2"/>
      </a:dk2>
      <a:lt2>
        <a:srgbClr val="928B81"/>
      </a:lt2>
      <a:accent1>
        <a:srgbClr val="00A1DE"/>
      </a:accent1>
      <a:accent2>
        <a:srgbClr val="6CB442"/>
      </a:accent2>
      <a:accent3>
        <a:srgbClr val="006934"/>
      </a:accent3>
      <a:accent4>
        <a:srgbClr val="EBB700"/>
      </a:accent4>
      <a:accent5>
        <a:srgbClr val="E98300"/>
      </a:accent5>
      <a:accent6>
        <a:srgbClr val="A90061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dirty="0" err="1" smtClean="0">
            <a:ln>
              <a:noFill/>
            </a:ln>
            <a:solidFill>
              <a:srgbClr val="000000"/>
            </a:solidFill>
            <a:effectLst/>
            <a:latin typeface="+mn-lt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31313"/>
            </a:solidFill>
            <a:latin typeface="+mn-lt"/>
            <a:cs typeface="Century Gothic"/>
          </a:defRPr>
        </a:defPPr>
      </a:lstStyle>
    </a:tx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ubtitle">
  <a:themeElements>
    <a:clrScheme name="Perkin Elmer Brand COlours">
      <a:dk1>
        <a:srgbClr val="000000"/>
      </a:dk1>
      <a:lt1>
        <a:srgbClr val="FFFFFF"/>
      </a:lt1>
      <a:dk2>
        <a:srgbClr val="0055A2"/>
      </a:dk2>
      <a:lt2>
        <a:srgbClr val="928B81"/>
      </a:lt2>
      <a:accent1>
        <a:srgbClr val="00A1DE"/>
      </a:accent1>
      <a:accent2>
        <a:srgbClr val="6CB442"/>
      </a:accent2>
      <a:accent3>
        <a:srgbClr val="006934"/>
      </a:accent3>
      <a:accent4>
        <a:srgbClr val="EBB700"/>
      </a:accent4>
      <a:accent5>
        <a:srgbClr val="E98300"/>
      </a:accent5>
      <a:accent6>
        <a:srgbClr val="A90061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dirty="0" err="1" smtClean="0">
            <a:ln>
              <a:noFill/>
            </a:ln>
            <a:solidFill>
              <a:srgbClr val="000000"/>
            </a:solidFill>
            <a:effectLst/>
            <a:latin typeface="+mn-lt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31313"/>
            </a:solidFill>
            <a:latin typeface="+mn-lt"/>
            <a:cs typeface="Century Gothic"/>
          </a:defRPr>
        </a:defPPr>
      </a:lstStyle>
    </a:tx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rkinElmer Template_FINAL">
  <a:themeElements>
    <a:clrScheme name="Perkin Elmer Brand COlours">
      <a:dk1>
        <a:srgbClr val="000000"/>
      </a:dk1>
      <a:lt1>
        <a:srgbClr val="FFFFFF"/>
      </a:lt1>
      <a:dk2>
        <a:srgbClr val="0055A2"/>
      </a:dk2>
      <a:lt2>
        <a:srgbClr val="928B81"/>
      </a:lt2>
      <a:accent1>
        <a:srgbClr val="00A1DE"/>
      </a:accent1>
      <a:accent2>
        <a:srgbClr val="6CB442"/>
      </a:accent2>
      <a:accent3>
        <a:srgbClr val="006934"/>
      </a:accent3>
      <a:accent4>
        <a:srgbClr val="EBB700"/>
      </a:accent4>
      <a:accent5>
        <a:srgbClr val="E98300"/>
      </a:accent5>
      <a:accent6>
        <a:srgbClr val="A90061"/>
      </a:accent6>
      <a:hlink>
        <a:srgbClr val="000000"/>
      </a:hlink>
      <a:folHlink>
        <a:srgbClr val="0000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31313"/>
            </a:solidFill>
            <a:latin typeface="Century Gothic"/>
            <a:cs typeface="Century Gothic"/>
          </a:defRPr>
        </a:defPPr>
      </a:lstStyle>
    </a:tx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PerkinElmer Template_Final_Reduced</Template>
  <TotalTime>22063</TotalTime>
  <Pages>0</Pages>
  <Words>335</Words>
  <Characters>0</Characters>
  <Application>Microsoft Office PowerPoint</Application>
  <PresentationFormat>On-screen Show (4:3)</PresentationFormat>
  <Lines>0</Lines>
  <Paragraphs>77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43" baseType="lpstr">
      <vt:lpstr>Gill Sans</vt:lpstr>
      <vt:lpstr>ヒラギノ角ゴ ProN W3</vt:lpstr>
      <vt:lpstr>Arial</vt:lpstr>
      <vt:lpstr>Lucida Grande</vt:lpstr>
      <vt:lpstr>Calibri</vt:lpstr>
      <vt:lpstr>Century Gothic</vt:lpstr>
      <vt:lpstr>MS PGothic</vt:lpstr>
      <vt:lpstr>PerkinElmer Template_Final_Reduced</vt:lpstr>
      <vt:lpstr>Title &amp; Subtitle</vt:lpstr>
      <vt:lpstr>PerkinElmer Template_FINAL</vt:lpstr>
      <vt:lpstr>PerkinElmer Template_Final_Reduced</vt:lpstr>
      <vt:lpstr>PerkinElmer Template_Final_Reduced</vt:lpstr>
      <vt:lpstr>PerkinElmer Template_Final_Reduced</vt:lpstr>
      <vt:lpstr>PerkinElmer Template_Final_Reduced</vt:lpstr>
      <vt:lpstr>PerkinElmer Template_Final_Reduced</vt:lpstr>
      <vt:lpstr>PerkinElmer Template_Final_Reduced</vt:lpstr>
      <vt:lpstr>PerkinElmer Template_Final_Reduced</vt:lpstr>
      <vt:lpstr>PerkinElmer Template_Final_Reduced</vt:lpstr>
      <vt:lpstr>PerkinElmer Template_Final_Reduced</vt:lpstr>
      <vt:lpstr>Title &amp; Subtitle</vt:lpstr>
      <vt:lpstr>PerkinElmer Template_FINAL</vt:lpstr>
      <vt:lpstr>PerkinElmer Template_FINAL</vt:lpstr>
      <vt:lpstr>PerkinElmer Template_FINAL</vt:lpstr>
      <vt:lpstr>PerkinElmer Template_FINAL</vt:lpstr>
      <vt:lpstr>PerkinElmer Template_FINAL</vt:lpstr>
      <vt:lpstr>PerkinElmer Template_FINAL</vt:lpstr>
      <vt:lpstr>PerkinElmer Template_FINAL</vt:lpstr>
      <vt:lpstr>PerkinElmer Template_FINAL</vt:lpstr>
      <vt:lpstr>PerkinElmer Template_FINAL</vt:lpstr>
      <vt:lpstr>Ivóvizek és felszíni vizek vizsgálata a NexION® 2000 ICP-MS készülékkel</vt:lpstr>
      <vt:lpstr>Bevezetés</vt:lpstr>
      <vt:lpstr>Példák a különböző ivóvíz határértékekre</vt:lpstr>
      <vt:lpstr>U.S. EPA 200.8 módszer</vt:lpstr>
      <vt:lpstr>Minták és minta-előkészítés</vt:lpstr>
      <vt:lpstr>Készülék paraméterek: NexION® 2000 ICP-MS</vt:lpstr>
      <vt:lpstr>Eredmények: Referencia anyagok</vt:lpstr>
      <vt:lpstr>Eredmények: Spike visszanyerés</vt:lpstr>
      <vt:lpstr>Eredmények: Stabilitás - CCV</vt:lpstr>
      <vt:lpstr>Eredmények: Stabilitás – Belső Standardok</vt:lpstr>
      <vt:lpstr>Eredmények: módszer kimutatási határok a határértékekhez képest</vt:lpstr>
      <vt:lpstr>Eredmények: Dinamikus tartomány</vt:lpstr>
      <vt:lpstr>Eredmények: Dinamikus tartomány</vt:lpstr>
      <vt:lpstr>Összefoglalás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Steinhoff, Adrienne</dc:creator>
  <cp:lastModifiedBy>Steve Beres</cp:lastModifiedBy>
  <cp:revision>327</cp:revision>
  <dcterms:created xsi:type="dcterms:W3CDTF">2015-01-06T18:46:39Z</dcterms:created>
  <dcterms:modified xsi:type="dcterms:W3CDTF">2017-09-26T19:41:08Z</dcterms:modified>
</cp:coreProperties>
</file>