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81" r:id="rId3"/>
    <p:sldId id="258" r:id="rId4"/>
    <p:sldId id="289" r:id="rId5"/>
    <p:sldId id="259" r:id="rId6"/>
    <p:sldId id="261" r:id="rId7"/>
    <p:sldId id="279" r:id="rId8"/>
    <p:sldId id="305" r:id="rId9"/>
    <p:sldId id="290" r:id="rId10"/>
    <p:sldId id="291" r:id="rId11"/>
    <p:sldId id="295" r:id="rId12"/>
    <p:sldId id="299" r:id="rId13"/>
    <p:sldId id="306" r:id="rId14"/>
    <p:sldId id="292" r:id="rId15"/>
    <p:sldId id="293" r:id="rId16"/>
    <p:sldId id="304" r:id="rId17"/>
    <p:sldId id="294" r:id="rId18"/>
    <p:sldId id="296" r:id="rId19"/>
    <p:sldId id="303" r:id="rId20"/>
    <p:sldId id="268" r:id="rId21"/>
    <p:sldId id="270" r:id="rId22"/>
    <p:sldId id="280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>
        <p:scale>
          <a:sx n="70" d="100"/>
          <a:sy n="70" d="100"/>
        </p:scale>
        <p:origin x="-137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TA%20TTK\Gy&#243;gyszerek\ter&#225;pi&#225;s%20tartom&#225;nyo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TA%20TTK\Gy&#243;gyszerek\ter&#225;pi&#225;s%20tartom&#225;ny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>
        <c:manualLayout>
          <c:layoutTarget val="inner"/>
          <c:xMode val="edge"/>
          <c:yMode val="edge"/>
          <c:x val="0.17301391150468798"/>
          <c:y val="8.5651411844477714E-3"/>
          <c:w val="0.78241112920374956"/>
          <c:h val="0.90027207277810684"/>
        </c:manualLayout>
      </c:layout>
      <c:barChart>
        <c:barDir val="bar"/>
        <c:grouping val="stacked"/>
        <c:ser>
          <c:idx val="1"/>
          <c:order val="0"/>
          <c:tx>
            <c:strRef>
              <c:f>Munka2!$B$1</c:f>
              <c:strCache>
                <c:ptCount val="1"/>
                <c:pt idx="0">
                  <c:v>Start</c:v>
                </c:pt>
              </c:strCache>
            </c:strRef>
          </c:tx>
          <c:spPr>
            <a:noFill/>
          </c:spPr>
          <c:cat>
            <c:strRef>
              <c:f>Munka2!$A$2:$A$24</c:f>
              <c:strCache>
                <c:ptCount val="23"/>
                <c:pt idx="0">
                  <c:v>Risperidone</c:v>
                </c:pt>
                <c:pt idx="1">
                  <c:v>Everolimus</c:v>
                </c:pt>
                <c:pt idx="2">
                  <c:v>Atorvastatin</c:v>
                </c:pt>
                <c:pt idx="3">
                  <c:v>Sirolimus</c:v>
                </c:pt>
                <c:pt idx="4">
                  <c:v>Tacrolimus</c:v>
                </c:pt>
                <c:pt idx="5">
                  <c:v>Haloperidol</c:v>
                </c:pt>
                <c:pt idx="6">
                  <c:v>Dextrometorphan</c:v>
                </c:pt>
                <c:pt idx="7">
                  <c:v>Paroxetine</c:v>
                </c:pt>
                <c:pt idx="8">
                  <c:v>Paliperidone</c:v>
                </c:pt>
                <c:pt idx="9">
                  <c:v>Olanzapine</c:v>
                </c:pt>
                <c:pt idx="10">
                  <c:v>Clonazepam</c:v>
                </c:pt>
                <c:pt idx="11">
                  <c:v>Clomipramine</c:v>
                </c:pt>
                <c:pt idx="12">
                  <c:v>Nifedipin</c:v>
                </c:pt>
                <c:pt idx="13">
                  <c:v>Duloxetine</c:v>
                </c:pt>
                <c:pt idx="14">
                  <c:v>Midazolam</c:v>
                </c:pt>
                <c:pt idx="15">
                  <c:v>Dehidroaripiprazole</c:v>
                </c:pt>
                <c:pt idx="16">
                  <c:v>Biperiden</c:v>
                </c:pt>
                <c:pt idx="17">
                  <c:v>Citalopram</c:v>
                </c:pt>
                <c:pt idx="18">
                  <c:v>Venlafaxine</c:v>
                </c:pt>
                <c:pt idx="19">
                  <c:v>Quetiapine</c:v>
                </c:pt>
                <c:pt idx="20">
                  <c:v>Clozapine</c:v>
                </c:pt>
                <c:pt idx="21">
                  <c:v>Fluoxetin</c:v>
                </c:pt>
                <c:pt idx="22">
                  <c:v>Aripiprazole</c:v>
                </c:pt>
              </c:strCache>
            </c:strRef>
          </c:cat>
          <c:val>
            <c:numRef>
              <c:f>Munka2!$B$2:$B$24</c:f>
              <c:numCache>
                <c:formatCode>General</c:formatCode>
                <c:ptCount val="23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10</c:v>
                </c:pt>
                <c:pt idx="7">
                  <c:v>10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25</c:v>
                </c:pt>
                <c:pt idx="13">
                  <c:v>30</c:v>
                </c:pt>
                <c:pt idx="14">
                  <c:v>40</c:v>
                </c:pt>
                <c:pt idx="15">
                  <c:v>44</c:v>
                </c:pt>
                <c:pt idx="16">
                  <c:v>50</c:v>
                </c:pt>
                <c:pt idx="17">
                  <c:v>50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120</c:v>
                </c:pt>
                <c:pt idx="22">
                  <c:v>150</c:v>
                </c:pt>
              </c:numCache>
            </c:numRef>
          </c:val>
        </c:ser>
        <c:ser>
          <c:idx val="0"/>
          <c:order val="1"/>
          <c:tx>
            <c:strRef>
              <c:f>Munka2!$C$1</c:f>
              <c:strCache>
                <c:ptCount val="1"/>
                <c:pt idx="0">
                  <c:v>Duration</c:v>
                </c:pt>
              </c:strCache>
            </c:strRef>
          </c:tx>
          <c:cat>
            <c:strRef>
              <c:f>Munka2!$A$2:$A$24</c:f>
              <c:strCache>
                <c:ptCount val="23"/>
                <c:pt idx="0">
                  <c:v>Risperidone</c:v>
                </c:pt>
                <c:pt idx="1">
                  <c:v>Everolimus</c:v>
                </c:pt>
                <c:pt idx="2">
                  <c:v>Atorvastatin</c:v>
                </c:pt>
                <c:pt idx="3">
                  <c:v>Sirolimus</c:v>
                </c:pt>
                <c:pt idx="4">
                  <c:v>Tacrolimus</c:v>
                </c:pt>
                <c:pt idx="5">
                  <c:v>Haloperidol</c:v>
                </c:pt>
                <c:pt idx="6">
                  <c:v>Dextrometorphan</c:v>
                </c:pt>
                <c:pt idx="7">
                  <c:v>Paroxetine</c:v>
                </c:pt>
                <c:pt idx="8">
                  <c:v>Paliperidone</c:v>
                </c:pt>
                <c:pt idx="9">
                  <c:v>Olanzapine</c:v>
                </c:pt>
                <c:pt idx="10">
                  <c:v>Clonazepam</c:v>
                </c:pt>
                <c:pt idx="11">
                  <c:v>Clomipramine</c:v>
                </c:pt>
                <c:pt idx="12">
                  <c:v>Nifedipin</c:v>
                </c:pt>
                <c:pt idx="13">
                  <c:v>Duloxetine</c:v>
                </c:pt>
                <c:pt idx="14">
                  <c:v>Midazolam</c:v>
                </c:pt>
                <c:pt idx="15">
                  <c:v>Dehidroaripiprazole</c:v>
                </c:pt>
                <c:pt idx="16">
                  <c:v>Biperiden</c:v>
                </c:pt>
                <c:pt idx="17">
                  <c:v>Citalopram</c:v>
                </c:pt>
                <c:pt idx="18">
                  <c:v>Venlafaxine</c:v>
                </c:pt>
                <c:pt idx="19">
                  <c:v>Quetiapine</c:v>
                </c:pt>
                <c:pt idx="20">
                  <c:v>Clozapine</c:v>
                </c:pt>
                <c:pt idx="21">
                  <c:v>Fluoxetin</c:v>
                </c:pt>
                <c:pt idx="22">
                  <c:v>Aripiprazole</c:v>
                </c:pt>
              </c:strCache>
            </c:strRef>
          </c:cat>
          <c:val>
            <c:numRef>
              <c:f>Munka2!$C$2:$C$24</c:f>
              <c:numCache>
                <c:formatCode>General</c:formatCode>
                <c:ptCount val="23"/>
                <c:pt idx="0">
                  <c:v>18</c:v>
                </c:pt>
                <c:pt idx="1">
                  <c:v>5</c:v>
                </c:pt>
                <c:pt idx="2">
                  <c:v>147</c:v>
                </c:pt>
                <c:pt idx="3">
                  <c:v>10</c:v>
                </c:pt>
                <c:pt idx="4">
                  <c:v>145</c:v>
                </c:pt>
                <c:pt idx="5">
                  <c:v>165</c:v>
                </c:pt>
                <c:pt idx="6">
                  <c:v>30</c:v>
                </c:pt>
                <c:pt idx="7">
                  <c:v>40</c:v>
                </c:pt>
                <c:pt idx="8">
                  <c:v>40</c:v>
                </c:pt>
                <c:pt idx="9">
                  <c:v>60</c:v>
                </c:pt>
                <c:pt idx="10">
                  <c:v>60</c:v>
                </c:pt>
                <c:pt idx="11">
                  <c:v>230</c:v>
                </c:pt>
                <c:pt idx="12">
                  <c:v>125</c:v>
                </c:pt>
                <c:pt idx="13">
                  <c:v>90</c:v>
                </c:pt>
                <c:pt idx="14">
                  <c:v>60</c:v>
                </c:pt>
                <c:pt idx="15">
                  <c:v>56</c:v>
                </c:pt>
                <c:pt idx="16">
                  <c:v>50</c:v>
                </c:pt>
                <c:pt idx="17">
                  <c:v>60</c:v>
                </c:pt>
                <c:pt idx="18">
                  <c:v>300</c:v>
                </c:pt>
                <c:pt idx="19">
                  <c:v>400</c:v>
                </c:pt>
                <c:pt idx="20">
                  <c:v>500</c:v>
                </c:pt>
                <c:pt idx="21">
                  <c:v>380</c:v>
                </c:pt>
                <c:pt idx="22">
                  <c:v>350</c:v>
                </c:pt>
              </c:numCache>
            </c:numRef>
          </c:val>
        </c:ser>
        <c:overlap val="100"/>
        <c:axId val="82471552"/>
        <c:axId val="82645376"/>
      </c:barChart>
      <c:catAx>
        <c:axId val="82471552"/>
        <c:scaling>
          <c:orientation val="maxMin"/>
        </c:scaling>
        <c:axPos val="l"/>
        <c:tickLblPos val="nextTo"/>
        <c:crossAx val="82645376"/>
        <c:crosses val="autoZero"/>
        <c:auto val="1"/>
        <c:lblAlgn val="ctr"/>
        <c:lblOffset val="100"/>
      </c:catAx>
      <c:valAx>
        <c:axId val="82645376"/>
        <c:scaling>
          <c:orientation val="minMax"/>
          <c:max val="600"/>
        </c:scaling>
        <c:axPos val="t"/>
        <c:majorGridlines/>
        <c:numFmt formatCode="General" sourceLinked="1"/>
        <c:tickLblPos val="nextTo"/>
        <c:crossAx val="82471552"/>
        <c:crosses val="autoZero"/>
        <c:crossBetween val="between"/>
        <c:majorUnit val="50"/>
        <c:minorUnit val="5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/>
      <c:barChart>
        <c:barDir val="bar"/>
        <c:grouping val="stacked"/>
        <c:ser>
          <c:idx val="1"/>
          <c:order val="0"/>
          <c:tx>
            <c:strRef>
              <c:f>Munka2!$B$1</c:f>
              <c:strCache>
                <c:ptCount val="1"/>
                <c:pt idx="0">
                  <c:v>Start</c:v>
                </c:pt>
              </c:strCache>
            </c:strRef>
          </c:tx>
          <c:spPr>
            <a:noFill/>
          </c:spPr>
          <c:cat>
            <c:strRef>
              <c:f>Munka2!$A$27:$A$34</c:f>
              <c:strCache>
                <c:ptCount val="8"/>
                <c:pt idx="0">
                  <c:v>Chlorzoxazone</c:v>
                </c:pt>
                <c:pt idx="1">
                  <c:v>Mycophenolic acid</c:v>
                </c:pt>
                <c:pt idx="2">
                  <c:v>Lamotrigin</c:v>
                </c:pt>
                <c:pt idx="3">
                  <c:v>Carbamazepine</c:v>
                </c:pt>
                <c:pt idx="4">
                  <c:v>Phenacetin</c:v>
                </c:pt>
                <c:pt idx="5">
                  <c:v>Sulfamethoxazole</c:v>
                </c:pt>
                <c:pt idx="6">
                  <c:v>Valproic acid</c:v>
                </c:pt>
                <c:pt idx="7">
                  <c:v>Tolbutamid</c:v>
                </c:pt>
              </c:strCache>
            </c:strRef>
          </c:cat>
          <c:val>
            <c:numRef>
              <c:f>Munka2!$B$27:$B$34</c:f>
              <c:numCache>
                <c:formatCode>General</c:formatCode>
                <c:ptCount val="8"/>
                <c:pt idx="0">
                  <c:v>2.0000000000000011E-2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30</c:v>
                </c:pt>
                <c:pt idx="6">
                  <c:v>40</c:v>
                </c:pt>
                <c:pt idx="7">
                  <c:v>45</c:v>
                </c:pt>
              </c:numCache>
            </c:numRef>
          </c:val>
        </c:ser>
        <c:ser>
          <c:idx val="0"/>
          <c:order val="1"/>
          <c:tx>
            <c:strRef>
              <c:f>Munka2!$C$1</c:f>
              <c:strCache>
                <c:ptCount val="1"/>
                <c:pt idx="0">
                  <c:v>Duration</c:v>
                </c:pt>
              </c:strCache>
            </c:strRef>
          </c:tx>
          <c:cat>
            <c:strRef>
              <c:f>Munka2!$A$27:$A$34</c:f>
              <c:strCache>
                <c:ptCount val="8"/>
                <c:pt idx="0">
                  <c:v>Chlorzoxazone</c:v>
                </c:pt>
                <c:pt idx="1">
                  <c:v>Mycophenolic acid</c:v>
                </c:pt>
                <c:pt idx="2">
                  <c:v>Lamotrigin</c:v>
                </c:pt>
                <c:pt idx="3">
                  <c:v>Carbamazepine</c:v>
                </c:pt>
                <c:pt idx="4">
                  <c:v>Phenacetin</c:v>
                </c:pt>
                <c:pt idx="5">
                  <c:v>Sulfamethoxazole</c:v>
                </c:pt>
                <c:pt idx="6">
                  <c:v>Valproic acid</c:v>
                </c:pt>
                <c:pt idx="7">
                  <c:v>Tolbutamid</c:v>
                </c:pt>
              </c:strCache>
            </c:strRef>
          </c:cat>
          <c:val>
            <c:numRef>
              <c:f>Munka2!$C$27:$C$34</c:f>
              <c:numCache>
                <c:formatCode>General</c:formatCode>
                <c:ptCount val="8"/>
                <c:pt idx="0">
                  <c:v>3.98</c:v>
                </c:pt>
                <c:pt idx="1">
                  <c:v>2.5</c:v>
                </c:pt>
                <c:pt idx="2">
                  <c:v>13</c:v>
                </c:pt>
                <c:pt idx="3">
                  <c:v>6</c:v>
                </c:pt>
                <c:pt idx="4">
                  <c:v>5</c:v>
                </c:pt>
                <c:pt idx="5">
                  <c:v>30</c:v>
                </c:pt>
                <c:pt idx="6">
                  <c:v>60</c:v>
                </c:pt>
                <c:pt idx="7">
                  <c:v>55</c:v>
                </c:pt>
              </c:numCache>
            </c:numRef>
          </c:val>
        </c:ser>
        <c:overlap val="100"/>
        <c:axId val="82690432"/>
        <c:axId val="82691968"/>
      </c:barChart>
      <c:catAx>
        <c:axId val="82690432"/>
        <c:scaling>
          <c:orientation val="maxMin"/>
        </c:scaling>
        <c:axPos val="l"/>
        <c:tickLblPos val="nextTo"/>
        <c:crossAx val="82691968"/>
        <c:crosses val="autoZero"/>
        <c:auto val="1"/>
        <c:lblAlgn val="ctr"/>
        <c:lblOffset val="100"/>
      </c:catAx>
      <c:valAx>
        <c:axId val="82691968"/>
        <c:scaling>
          <c:orientation val="minMax"/>
          <c:max val="100"/>
        </c:scaling>
        <c:axPos val="t"/>
        <c:majorGridlines/>
        <c:numFmt formatCode="General" sourceLinked="1"/>
        <c:tickLblPos val="nextTo"/>
        <c:crossAx val="82690432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2AEC6-7CC1-4260-972E-B807FA013C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7C1FA76-AFF6-43CD-A6C3-015F213773B9}">
      <dgm:prSet phldrT="[Szöveg]" custT="1"/>
      <dgm:spPr/>
      <dgm:t>
        <a:bodyPr/>
        <a:lstStyle/>
        <a:p>
          <a:r>
            <a:rPr lang="hu-HU" sz="1800" dirty="0" smtClean="0"/>
            <a:t>Betegség megjelenése</a:t>
          </a:r>
          <a:endParaRPr lang="hu-HU" sz="1800" dirty="0"/>
        </a:p>
      </dgm:t>
    </dgm:pt>
    <dgm:pt modelId="{44C326B4-3734-4780-A119-01243278C416}" type="parTrans" cxnId="{7ADF1A49-FC74-4AAE-9054-54821F988FAF}">
      <dgm:prSet/>
      <dgm:spPr/>
      <dgm:t>
        <a:bodyPr/>
        <a:lstStyle/>
        <a:p>
          <a:endParaRPr lang="hu-HU"/>
        </a:p>
      </dgm:t>
    </dgm:pt>
    <dgm:pt modelId="{9C7989AB-9EC2-4670-BD61-7B25C5802735}" type="sibTrans" cxnId="{7ADF1A49-FC74-4AAE-9054-54821F988FAF}">
      <dgm:prSet/>
      <dgm:spPr/>
      <dgm:t>
        <a:bodyPr/>
        <a:lstStyle/>
        <a:p>
          <a:endParaRPr lang="hu-HU"/>
        </a:p>
      </dgm:t>
    </dgm:pt>
    <dgm:pt modelId="{883F9A07-D422-454F-8643-0C87875A23AA}">
      <dgm:prSet phldrT="[Szöveg]" custT="1"/>
      <dgm:spPr/>
      <dgm:t>
        <a:bodyPr/>
        <a:lstStyle/>
        <a:p>
          <a:r>
            <a:rPr lang="hu-HU" sz="1800" dirty="0" smtClean="0"/>
            <a:t>Kezelés megkezdése</a:t>
          </a:r>
          <a:endParaRPr lang="hu-HU" sz="1800" dirty="0"/>
        </a:p>
      </dgm:t>
    </dgm:pt>
    <dgm:pt modelId="{F09B9020-475D-43D0-941F-8860FA6585D9}" type="parTrans" cxnId="{7E89F6C7-48EA-4DB8-929D-80B0DF973AE7}">
      <dgm:prSet/>
      <dgm:spPr/>
      <dgm:t>
        <a:bodyPr/>
        <a:lstStyle/>
        <a:p>
          <a:endParaRPr lang="hu-HU"/>
        </a:p>
      </dgm:t>
    </dgm:pt>
    <dgm:pt modelId="{B4F082CE-414E-451D-9A8A-52E06D6EE8BF}" type="sibTrans" cxnId="{7E89F6C7-48EA-4DB8-929D-80B0DF973AE7}">
      <dgm:prSet/>
      <dgm:spPr/>
      <dgm:t>
        <a:bodyPr/>
        <a:lstStyle/>
        <a:p>
          <a:endParaRPr lang="hu-HU"/>
        </a:p>
      </dgm:t>
    </dgm:pt>
    <dgm:pt modelId="{B68F976D-7B84-4BA2-9794-9FF28C2A847D}">
      <dgm:prSet phldrT="[Szöveg]" custT="1"/>
      <dgm:spPr/>
      <dgm:t>
        <a:bodyPr/>
        <a:lstStyle/>
        <a:p>
          <a:r>
            <a:rPr lang="hu-HU" sz="1800" dirty="0" smtClean="0"/>
            <a:t>A kezelés beállítása/módosítása</a:t>
          </a:r>
          <a:endParaRPr lang="hu-HU" sz="1800" dirty="0"/>
        </a:p>
      </dgm:t>
    </dgm:pt>
    <dgm:pt modelId="{153E0CCB-A81B-4B65-8A67-AD616A2A72BB}" type="parTrans" cxnId="{BADB3FE5-2E5A-47F9-88E9-FE90452994A5}">
      <dgm:prSet/>
      <dgm:spPr/>
      <dgm:t>
        <a:bodyPr/>
        <a:lstStyle/>
        <a:p>
          <a:endParaRPr lang="hu-HU"/>
        </a:p>
      </dgm:t>
    </dgm:pt>
    <dgm:pt modelId="{BC7756D4-1C24-4D61-AE59-87B11B72D7AD}" type="sibTrans" cxnId="{BADB3FE5-2E5A-47F9-88E9-FE90452994A5}">
      <dgm:prSet/>
      <dgm:spPr/>
      <dgm:t>
        <a:bodyPr/>
        <a:lstStyle/>
        <a:p>
          <a:endParaRPr lang="hu-HU"/>
        </a:p>
      </dgm:t>
    </dgm:pt>
    <dgm:pt modelId="{4B8F33F3-B9A4-49A6-B190-75593AC394F9}">
      <dgm:prSet phldrT="[Szöveg]" custT="1"/>
      <dgm:spPr/>
      <dgm:t>
        <a:bodyPr/>
        <a:lstStyle/>
        <a:p>
          <a:r>
            <a:rPr lang="hu-HU" sz="1800" dirty="0" smtClean="0"/>
            <a:t>Terápiás gyógyszerszint monitorozás (TDM)</a:t>
          </a:r>
          <a:endParaRPr lang="hu-HU" sz="1800" dirty="0"/>
        </a:p>
      </dgm:t>
    </dgm:pt>
    <dgm:pt modelId="{65FD0999-CDC2-4450-B55E-4FC2E9A74F1B}" type="parTrans" cxnId="{84E11163-6C96-4D5F-9A42-29B810BED730}">
      <dgm:prSet/>
      <dgm:spPr/>
      <dgm:t>
        <a:bodyPr/>
        <a:lstStyle/>
        <a:p>
          <a:endParaRPr lang="hu-HU"/>
        </a:p>
      </dgm:t>
    </dgm:pt>
    <dgm:pt modelId="{D6D85F18-AB6D-4D6C-82C7-F37AFEC5D164}" type="sibTrans" cxnId="{84E11163-6C96-4D5F-9A42-29B810BED730}">
      <dgm:prSet/>
      <dgm:spPr/>
      <dgm:t>
        <a:bodyPr/>
        <a:lstStyle/>
        <a:p>
          <a:endParaRPr lang="hu-HU"/>
        </a:p>
      </dgm:t>
    </dgm:pt>
    <dgm:pt modelId="{C707ABF0-C81A-4050-BC42-8E61AAE1770E}">
      <dgm:prSet phldrT="[Szöveg]" custT="1"/>
      <dgm:spPr/>
      <dgm:t>
        <a:bodyPr/>
        <a:lstStyle/>
        <a:p>
          <a:r>
            <a:rPr lang="hu-HU" sz="1800" dirty="0" smtClean="0"/>
            <a:t>A kezelés optimálása</a:t>
          </a:r>
          <a:endParaRPr lang="hu-HU" sz="1800" dirty="0"/>
        </a:p>
      </dgm:t>
    </dgm:pt>
    <dgm:pt modelId="{FECE23A0-6688-464F-A84F-2C5E6A88F9DF}" type="parTrans" cxnId="{904916AA-AFCD-4D72-B8B9-F600561E3AE0}">
      <dgm:prSet/>
      <dgm:spPr/>
      <dgm:t>
        <a:bodyPr/>
        <a:lstStyle/>
        <a:p>
          <a:endParaRPr lang="hu-HU"/>
        </a:p>
      </dgm:t>
    </dgm:pt>
    <dgm:pt modelId="{99757214-5E42-4BA5-B765-CB072A291881}" type="sibTrans" cxnId="{904916AA-AFCD-4D72-B8B9-F600561E3AE0}">
      <dgm:prSet/>
      <dgm:spPr/>
      <dgm:t>
        <a:bodyPr/>
        <a:lstStyle/>
        <a:p>
          <a:endParaRPr lang="hu-HU"/>
        </a:p>
      </dgm:t>
    </dgm:pt>
    <dgm:pt modelId="{A55009F1-A1A1-48B9-99F9-B7E2EBB643BB}" type="pres">
      <dgm:prSet presAssocID="{CB72AEC6-7CC1-4260-972E-B807FA013C7D}" presName="Name0" presStyleCnt="0">
        <dgm:presLayoutVars>
          <dgm:dir/>
          <dgm:resizeHandles val="exact"/>
        </dgm:presLayoutVars>
      </dgm:prSet>
      <dgm:spPr/>
    </dgm:pt>
    <dgm:pt modelId="{B448ADE5-0BCC-4DCA-95CE-97FD957D86B3}" type="pres">
      <dgm:prSet presAssocID="{97C1FA76-AFF6-43CD-A6C3-015F213773B9}" presName="node" presStyleLbl="node1" presStyleIdx="0" presStyleCnt="5" custScaleX="10930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BB6E737-C949-45A8-8E36-1194C4EA220B}" type="pres">
      <dgm:prSet presAssocID="{9C7989AB-9EC2-4670-BD61-7B25C5802735}" presName="sibTrans" presStyleLbl="sibTrans2D1" presStyleIdx="0" presStyleCnt="4" custScaleX="137769" custScaleY="61469"/>
      <dgm:spPr/>
      <dgm:t>
        <a:bodyPr/>
        <a:lstStyle/>
        <a:p>
          <a:endParaRPr lang="hu-HU"/>
        </a:p>
      </dgm:t>
    </dgm:pt>
    <dgm:pt modelId="{2081A20D-DCB5-4093-854C-BAF2B63D0CE0}" type="pres">
      <dgm:prSet presAssocID="{9C7989AB-9EC2-4670-BD61-7B25C5802735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999236B4-77A3-4DF3-9268-F8804297AB66}" type="pres">
      <dgm:prSet presAssocID="{883F9A07-D422-454F-8643-0C87875A23AA}" presName="node" presStyleLbl="node1" presStyleIdx="1" presStyleCnt="5" custScaleX="10631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30AE21-449B-4FEA-8A7A-63B8CFD1A882}" type="pres">
      <dgm:prSet presAssocID="{B4F082CE-414E-451D-9A8A-52E06D6EE8BF}" presName="sibTrans" presStyleLbl="sibTrans2D1" presStyleIdx="1" presStyleCnt="4" custScaleX="156549" custScaleY="61469"/>
      <dgm:spPr/>
      <dgm:t>
        <a:bodyPr/>
        <a:lstStyle/>
        <a:p>
          <a:endParaRPr lang="hu-HU"/>
        </a:p>
      </dgm:t>
    </dgm:pt>
    <dgm:pt modelId="{B0F9B966-39D0-4BFB-B2D3-4888888A0B3A}" type="pres">
      <dgm:prSet presAssocID="{B4F082CE-414E-451D-9A8A-52E06D6EE8BF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C5CA38D0-8E43-49C4-AFBA-4F88FDD48A88}" type="pres">
      <dgm:prSet presAssocID="{B68F976D-7B84-4BA2-9794-9FF28C2A847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DBB5F81-0D13-46BF-873D-135B3A992A21}" type="pres">
      <dgm:prSet presAssocID="{BC7756D4-1C24-4D61-AE59-87B11B72D7AD}" presName="sibTrans" presStyleLbl="sibTrans2D1" presStyleIdx="2" presStyleCnt="4" custScaleX="132742" custScaleY="61469"/>
      <dgm:spPr/>
      <dgm:t>
        <a:bodyPr/>
        <a:lstStyle/>
        <a:p>
          <a:endParaRPr lang="hu-HU"/>
        </a:p>
      </dgm:t>
    </dgm:pt>
    <dgm:pt modelId="{81CDB44E-5F29-404D-93B6-DAA35DE2844A}" type="pres">
      <dgm:prSet presAssocID="{BC7756D4-1C24-4D61-AE59-87B11B72D7AD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8F40B857-4684-451A-9565-5AD4FBD8362F}" type="pres">
      <dgm:prSet presAssocID="{4B8F33F3-B9A4-49A6-B190-75593AC394F9}" presName="node" presStyleLbl="node1" presStyleIdx="3" presStyleCnt="5" custScaleX="11904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A951DC-B3E6-4830-94E0-DAB75A184E33}" type="pres">
      <dgm:prSet presAssocID="{D6D85F18-AB6D-4D6C-82C7-F37AFEC5D164}" presName="sibTrans" presStyleLbl="sibTrans2D1" presStyleIdx="3" presStyleCnt="4" custScaleX="158570" custScaleY="55795" custLinFactNeighborX="9140" custLinFactNeighborY="2837"/>
      <dgm:spPr>
        <a:prstGeom prst="leftRightArrow">
          <a:avLst/>
        </a:prstGeom>
      </dgm:spPr>
      <dgm:t>
        <a:bodyPr/>
        <a:lstStyle/>
        <a:p>
          <a:endParaRPr lang="hu-HU"/>
        </a:p>
      </dgm:t>
    </dgm:pt>
    <dgm:pt modelId="{728E91EF-BB36-4D02-B7A7-7AD6B60E252B}" type="pres">
      <dgm:prSet presAssocID="{D6D85F18-AB6D-4D6C-82C7-F37AFEC5D164}" presName="connectorText" presStyleLbl="sibTrans2D1" presStyleIdx="3" presStyleCnt="4"/>
      <dgm:spPr/>
      <dgm:t>
        <a:bodyPr/>
        <a:lstStyle/>
        <a:p>
          <a:endParaRPr lang="hu-HU"/>
        </a:p>
      </dgm:t>
    </dgm:pt>
    <dgm:pt modelId="{4BC047DF-731E-4D88-BD57-64609EE5A7A2}" type="pres">
      <dgm:prSet presAssocID="{C707ABF0-C81A-4050-BC42-8E61AAE1770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0E31ADB-F3F7-4D03-8D22-B835EBB4094E}" type="presOf" srcId="{CB72AEC6-7CC1-4260-972E-B807FA013C7D}" destId="{A55009F1-A1A1-48B9-99F9-B7E2EBB643BB}" srcOrd="0" destOrd="0" presId="urn:microsoft.com/office/officeart/2005/8/layout/process1"/>
    <dgm:cxn modelId="{A20A6974-F15A-4D9B-A768-872BC6B29CFD}" type="presOf" srcId="{B4F082CE-414E-451D-9A8A-52E06D6EE8BF}" destId="{B0F9B966-39D0-4BFB-B2D3-4888888A0B3A}" srcOrd="1" destOrd="0" presId="urn:microsoft.com/office/officeart/2005/8/layout/process1"/>
    <dgm:cxn modelId="{B3AEA0C8-160D-45A5-AF2C-345E2FCEDF25}" type="presOf" srcId="{D6D85F18-AB6D-4D6C-82C7-F37AFEC5D164}" destId="{728E91EF-BB36-4D02-B7A7-7AD6B60E252B}" srcOrd="1" destOrd="0" presId="urn:microsoft.com/office/officeart/2005/8/layout/process1"/>
    <dgm:cxn modelId="{7E89F6C7-48EA-4DB8-929D-80B0DF973AE7}" srcId="{CB72AEC6-7CC1-4260-972E-B807FA013C7D}" destId="{883F9A07-D422-454F-8643-0C87875A23AA}" srcOrd="1" destOrd="0" parTransId="{F09B9020-475D-43D0-941F-8860FA6585D9}" sibTransId="{B4F082CE-414E-451D-9A8A-52E06D6EE8BF}"/>
    <dgm:cxn modelId="{4B734CF3-AEE8-4D8D-BDF9-F605EB4301AC}" type="presOf" srcId="{97C1FA76-AFF6-43CD-A6C3-015F213773B9}" destId="{B448ADE5-0BCC-4DCA-95CE-97FD957D86B3}" srcOrd="0" destOrd="0" presId="urn:microsoft.com/office/officeart/2005/8/layout/process1"/>
    <dgm:cxn modelId="{7C08E99F-7331-4EA4-ACB4-6B4E5449159F}" type="presOf" srcId="{B4F082CE-414E-451D-9A8A-52E06D6EE8BF}" destId="{B330AE21-449B-4FEA-8A7A-63B8CFD1A882}" srcOrd="0" destOrd="0" presId="urn:microsoft.com/office/officeart/2005/8/layout/process1"/>
    <dgm:cxn modelId="{2DCDD00D-45F2-4BBC-BBFF-4D0E5F0D6567}" type="presOf" srcId="{4B8F33F3-B9A4-49A6-B190-75593AC394F9}" destId="{8F40B857-4684-451A-9565-5AD4FBD8362F}" srcOrd="0" destOrd="0" presId="urn:microsoft.com/office/officeart/2005/8/layout/process1"/>
    <dgm:cxn modelId="{7ADF1A49-FC74-4AAE-9054-54821F988FAF}" srcId="{CB72AEC6-7CC1-4260-972E-B807FA013C7D}" destId="{97C1FA76-AFF6-43CD-A6C3-015F213773B9}" srcOrd="0" destOrd="0" parTransId="{44C326B4-3734-4780-A119-01243278C416}" sibTransId="{9C7989AB-9EC2-4670-BD61-7B25C5802735}"/>
    <dgm:cxn modelId="{DEB84FA4-CC82-49F3-BEE7-F75D4B05F630}" type="presOf" srcId="{BC7756D4-1C24-4D61-AE59-87B11B72D7AD}" destId="{2DBB5F81-0D13-46BF-873D-135B3A992A21}" srcOrd="0" destOrd="0" presId="urn:microsoft.com/office/officeart/2005/8/layout/process1"/>
    <dgm:cxn modelId="{BADB3FE5-2E5A-47F9-88E9-FE90452994A5}" srcId="{CB72AEC6-7CC1-4260-972E-B807FA013C7D}" destId="{B68F976D-7B84-4BA2-9794-9FF28C2A847D}" srcOrd="2" destOrd="0" parTransId="{153E0CCB-A81B-4B65-8A67-AD616A2A72BB}" sibTransId="{BC7756D4-1C24-4D61-AE59-87B11B72D7AD}"/>
    <dgm:cxn modelId="{E165717C-A801-4C36-A58F-C81B90DE93CD}" type="presOf" srcId="{9C7989AB-9EC2-4670-BD61-7B25C5802735}" destId="{5BB6E737-C949-45A8-8E36-1194C4EA220B}" srcOrd="0" destOrd="0" presId="urn:microsoft.com/office/officeart/2005/8/layout/process1"/>
    <dgm:cxn modelId="{8F1C4D9E-14C5-4AD5-BCC8-EA9046E81566}" type="presOf" srcId="{D6D85F18-AB6D-4D6C-82C7-F37AFEC5D164}" destId="{08A951DC-B3E6-4830-94E0-DAB75A184E33}" srcOrd="0" destOrd="0" presId="urn:microsoft.com/office/officeart/2005/8/layout/process1"/>
    <dgm:cxn modelId="{50026EC6-4B2C-43E4-A7C6-157BE2DFD53B}" type="presOf" srcId="{883F9A07-D422-454F-8643-0C87875A23AA}" destId="{999236B4-77A3-4DF3-9268-F8804297AB66}" srcOrd="0" destOrd="0" presId="urn:microsoft.com/office/officeart/2005/8/layout/process1"/>
    <dgm:cxn modelId="{C8FC5E06-5AFB-41A1-83F0-7BAE49B51551}" type="presOf" srcId="{C707ABF0-C81A-4050-BC42-8E61AAE1770E}" destId="{4BC047DF-731E-4D88-BD57-64609EE5A7A2}" srcOrd="0" destOrd="0" presId="urn:microsoft.com/office/officeart/2005/8/layout/process1"/>
    <dgm:cxn modelId="{904916AA-AFCD-4D72-B8B9-F600561E3AE0}" srcId="{CB72AEC6-7CC1-4260-972E-B807FA013C7D}" destId="{C707ABF0-C81A-4050-BC42-8E61AAE1770E}" srcOrd="4" destOrd="0" parTransId="{FECE23A0-6688-464F-A84F-2C5E6A88F9DF}" sibTransId="{99757214-5E42-4BA5-B765-CB072A291881}"/>
    <dgm:cxn modelId="{003AEC72-95C4-40A0-BC6D-C0A644AEE942}" type="presOf" srcId="{B68F976D-7B84-4BA2-9794-9FF28C2A847D}" destId="{C5CA38D0-8E43-49C4-AFBA-4F88FDD48A88}" srcOrd="0" destOrd="0" presId="urn:microsoft.com/office/officeart/2005/8/layout/process1"/>
    <dgm:cxn modelId="{F936FC65-A2CF-4711-AF38-6B6D2C05FF14}" type="presOf" srcId="{9C7989AB-9EC2-4670-BD61-7B25C5802735}" destId="{2081A20D-DCB5-4093-854C-BAF2B63D0CE0}" srcOrd="1" destOrd="0" presId="urn:microsoft.com/office/officeart/2005/8/layout/process1"/>
    <dgm:cxn modelId="{84E11163-6C96-4D5F-9A42-29B810BED730}" srcId="{CB72AEC6-7CC1-4260-972E-B807FA013C7D}" destId="{4B8F33F3-B9A4-49A6-B190-75593AC394F9}" srcOrd="3" destOrd="0" parTransId="{65FD0999-CDC2-4450-B55E-4FC2E9A74F1B}" sibTransId="{D6D85F18-AB6D-4D6C-82C7-F37AFEC5D164}"/>
    <dgm:cxn modelId="{E97C5290-BA2E-4A6A-BB1A-C749038AA41B}" type="presOf" srcId="{BC7756D4-1C24-4D61-AE59-87B11B72D7AD}" destId="{81CDB44E-5F29-404D-93B6-DAA35DE2844A}" srcOrd="1" destOrd="0" presId="urn:microsoft.com/office/officeart/2005/8/layout/process1"/>
    <dgm:cxn modelId="{8DB0B3D7-9B80-4369-A635-95DD7D271C2E}" type="presParOf" srcId="{A55009F1-A1A1-48B9-99F9-B7E2EBB643BB}" destId="{B448ADE5-0BCC-4DCA-95CE-97FD957D86B3}" srcOrd="0" destOrd="0" presId="urn:microsoft.com/office/officeart/2005/8/layout/process1"/>
    <dgm:cxn modelId="{04299DB2-1226-4C70-B5BA-8A3EF127D06A}" type="presParOf" srcId="{A55009F1-A1A1-48B9-99F9-B7E2EBB643BB}" destId="{5BB6E737-C949-45A8-8E36-1194C4EA220B}" srcOrd="1" destOrd="0" presId="urn:microsoft.com/office/officeart/2005/8/layout/process1"/>
    <dgm:cxn modelId="{FCF93FEC-D0CE-4B4C-97AF-61161F7D3FF4}" type="presParOf" srcId="{5BB6E737-C949-45A8-8E36-1194C4EA220B}" destId="{2081A20D-DCB5-4093-854C-BAF2B63D0CE0}" srcOrd="0" destOrd="0" presId="urn:microsoft.com/office/officeart/2005/8/layout/process1"/>
    <dgm:cxn modelId="{1314A00B-1F34-4329-B086-23CAA945B7A2}" type="presParOf" srcId="{A55009F1-A1A1-48B9-99F9-B7E2EBB643BB}" destId="{999236B4-77A3-4DF3-9268-F8804297AB66}" srcOrd="2" destOrd="0" presId="urn:microsoft.com/office/officeart/2005/8/layout/process1"/>
    <dgm:cxn modelId="{3876AFC5-9AD6-4947-80F2-73A76BA32125}" type="presParOf" srcId="{A55009F1-A1A1-48B9-99F9-B7E2EBB643BB}" destId="{B330AE21-449B-4FEA-8A7A-63B8CFD1A882}" srcOrd="3" destOrd="0" presId="urn:microsoft.com/office/officeart/2005/8/layout/process1"/>
    <dgm:cxn modelId="{90BC9525-5ADE-4816-9C5E-36A13F3B365C}" type="presParOf" srcId="{B330AE21-449B-4FEA-8A7A-63B8CFD1A882}" destId="{B0F9B966-39D0-4BFB-B2D3-4888888A0B3A}" srcOrd="0" destOrd="0" presId="urn:microsoft.com/office/officeart/2005/8/layout/process1"/>
    <dgm:cxn modelId="{34D7989B-6862-491C-AECD-3667EAD0D32F}" type="presParOf" srcId="{A55009F1-A1A1-48B9-99F9-B7E2EBB643BB}" destId="{C5CA38D0-8E43-49C4-AFBA-4F88FDD48A88}" srcOrd="4" destOrd="0" presId="urn:microsoft.com/office/officeart/2005/8/layout/process1"/>
    <dgm:cxn modelId="{AF384085-2475-423C-AA56-83E3ECC568E7}" type="presParOf" srcId="{A55009F1-A1A1-48B9-99F9-B7E2EBB643BB}" destId="{2DBB5F81-0D13-46BF-873D-135B3A992A21}" srcOrd="5" destOrd="0" presId="urn:microsoft.com/office/officeart/2005/8/layout/process1"/>
    <dgm:cxn modelId="{710901C1-CBF8-4D07-B3C2-34DFBE6D9A35}" type="presParOf" srcId="{2DBB5F81-0D13-46BF-873D-135B3A992A21}" destId="{81CDB44E-5F29-404D-93B6-DAA35DE2844A}" srcOrd="0" destOrd="0" presId="urn:microsoft.com/office/officeart/2005/8/layout/process1"/>
    <dgm:cxn modelId="{B7AE8C81-963B-4D1D-B53C-012FA166DB66}" type="presParOf" srcId="{A55009F1-A1A1-48B9-99F9-B7E2EBB643BB}" destId="{8F40B857-4684-451A-9565-5AD4FBD8362F}" srcOrd="6" destOrd="0" presId="urn:microsoft.com/office/officeart/2005/8/layout/process1"/>
    <dgm:cxn modelId="{F5B18684-4BE8-4450-8D4C-BB1C5201D0A9}" type="presParOf" srcId="{A55009F1-A1A1-48B9-99F9-B7E2EBB643BB}" destId="{08A951DC-B3E6-4830-94E0-DAB75A184E33}" srcOrd="7" destOrd="0" presId="urn:microsoft.com/office/officeart/2005/8/layout/process1"/>
    <dgm:cxn modelId="{2053497A-B11E-4735-A031-27B4B69ECCA4}" type="presParOf" srcId="{08A951DC-B3E6-4830-94E0-DAB75A184E33}" destId="{728E91EF-BB36-4D02-B7A7-7AD6B60E252B}" srcOrd="0" destOrd="0" presId="urn:microsoft.com/office/officeart/2005/8/layout/process1"/>
    <dgm:cxn modelId="{CF155FE6-341A-4780-8D23-974B57B0F6CD}" type="presParOf" srcId="{A55009F1-A1A1-48B9-99F9-B7E2EBB643BB}" destId="{4BC047DF-731E-4D88-BD57-64609EE5A7A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48ADE5-0BCC-4DCA-95CE-97FD957D86B3}">
      <dsp:nvSpPr>
        <dsp:cNvPr id="0" name=""/>
        <dsp:cNvSpPr/>
      </dsp:nvSpPr>
      <dsp:spPr>
        <a:xfrm>
          <a:off x="9436" y="1452638"/>
          <a:ext cx="1435830" cy="1214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Betegség megjelenése</a:t>
          </a:r>
          <a:endParaRPr lang="hu-HU" sz="1800" kern="1200" dirty="0"/>
        </a:p>
      </dsp:txBody>
      <dsp:txXfrm>
        <a:off x="9436" y="1452638"/>
        <a:ext cx="1435830" cy="1214955"/>
      </dsp:txXfrm>
    </dsp:sp>
    <dsp:sp modelId="{5BB6E737-C949-45A8-8E36-1194C4EA220B}">
      <dsp:nvSpPr>
        <dsp:cNvPr id="0" name=""/>
        <dsp:cNvSpPr/>
      </dsp:nvSpPr>
      <dsp:spPr>
        <a:xfrm>
          <a:off x="1524038" y="1959990"/>
          <a:ext cx="383667" cy="200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>
        <a:off x="1524038" y="1959990"/>
        <a:ext cx="383667" cy="200251"/>
      </dsp:txXfrm>
    </dsp:sp>
    <dsp:sp modelId="{999236B4-77A3-4DF3-9268-F8804297AB66}">
      <dsp:nvSpPr>
        <dsp:cNvPr id="0" name=""/>
        <dsp:cNvSpPr/>
      </dsp:nvSpPr>
      <dsp:spPr>
        <a:xfrm>
          <a:off x="1970712" y="1452638"/>
          <a:ext cx="1396540" cy="1214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Kezelés megkezdése</a:t>
          </a:r>
          <a:endParaRPr lang="hu-HU" sz="1800" kern="1200" dirty="0"/>
        </a:p>
      </dsp:txBody>
      <dsp:txXfrm>
        <a:off x="1970712" y="1452638"/>
        <a:ext cx="1396540" cy="1214955"/>
      </dsp:txXfrm>
    </dsp:sp>
    <dsp:sp modelId="{B330AE21-449B-4FEA-8A7A-63B8CFD1A882}">
      <dsp:nvSpPr>
        <dsp:cNvPr id="0" name=""/>
        <dsp:cNvSpPr/>
      </dsp:nvSpPr>
      <dsp:spPr>
        <a:xfrm>
          <a:off x="3419873" y="1959990"/>
          <a:ext cx="435966" cy="200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>
        <a:off x="3419873" y="1959990"/>
        <a:ext cx="435966" cy="200251"/>
      </dsp:txXfrm>
    </dsp:sp>
    <dsp:sp modelId="{C5CA38D0-8E43-49C4-AFBA-4F88FDD48A88}">
      <dsp:nvSpPr>
        <dsp:cNvPr id="0" name=""/>
        <dsp:cNvSpPr/>
      </dsp:nvSpPr>
      <dsp:spPr>
        <a:xfrm>
          <a:off x="3892698" y="1452638"/>
          <a:ext cx="1313612" cy="1214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 kezelés beállítása/módosítása</a:t>
          </a:r>
          <a:endParaRPr lang="hu-HU" sz="1800" kern="1200" dirty="0"/>
        </a:p>
      </dsp:txBody>
      <dsp:txXfrm>
        <a:off x="3892698" y="1452638"/>
        <a:ext cx="1313612" cy="1214955"/>
      </dsp:txXfrm>
    </dsp:sp>
    <dsp:sp modelId="{2DBB5F81-0D13-46BF-873D-135B3A992A21}">
      <dsp:nvSpPr>
        <dsp:cNvPr id="0" name=""/>
        <dsp:cNvSpPr/>
      </dsp:nvSpPr>
      <dsp:spPr>
        <a:xfrm>
          <a:off x="5292080" y="1959990"/>
          <a:ext cx="369667" cy="200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>
        <a:off x="5292080" y="1959990"/>
        <a:ext cx="369667" cy="200251"/>
      </dsp:txXfrm>
    </dsp:sp>
    <dsp:sp modelId="{8F40B857-4684-451A-9565-5AD4FBD8362F}">
      <dsp:nvSpPr>
        <dsp:cNvPr id="0" name=""/>
        <dsp:cNvSpPr/>
      </dsp:nvSpPr>
      <dsp:spPr>
        <a:xfrm>
          <a:off x="5731755" y="1452638"/>
          <a:ext cx="1563750" cy="1214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Terápiás gyógyszerszint monitorozás (TDM)</a:t>
          </a:r>
          <a:endParaRPr lang="hu-HU" sz="1800" kern="1200" dirty="0"/>
        </a:p>
      </dsp:txBody>
      <dsp:txXfrm>
        <a:off x="5731755" y="1452638"/>
        <a:ext cx="1563750" cy="1214955"/>
      </dsp:txXfrm>
    </dsp:sp>
    <dsp:sp modelId="{08A951DC-B3E6-4830-94E0-DAB75A184E33}">
      <dsp:nvSpPr>
        <dsp:cNvPr id="0" name=""/>
        <dsp:cNvSpPr/>
      </dsp:nvSpPr>
      <dsp:spPr>
        <a:xfrm>
          <a:off x="7370766" y="1978474"/>
          <a:ext cx="441594" cy="18176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/>
        </a:p>
      </dsp:txBody>
      <dsp:txXfrm>
        <a:off x="7370766" y="1978474"/>
        <a:ext cx="441594" cy="181766"/>
      </dsp:txXfrm>
    </dsp:sp>
    <dsp:sp modelId="{4BC047DF-731E-4D88-BD57-64609EE5A7A2}">
      <dsp:nvSpPr>
        <dsp:cNvPr id="0" name=""/>
        <dsp:cNvSpPr/>
      </dsp:nvSpPr>
      <dsp:spPr>
        <a:xfrm>
          <a:off x="7820950" y="1452638"/>
          <a:ext cx="1313612" cy="1214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 kezelés optimálása</a:t>
          </a:r>
          <a:endParaRPr lang="hu-HU" sz="1800" kern="1200" dirty="0"/>
        </a:p>
      </dsp:txBody>
      <dsp:txXfrm>
        <a:off x="7820950" y="1452638"/>
        <a:ext cx="1313612" cy="1214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CF674-D4C3-43CF-BD2D-F9D7192160DC}" type="datetimeFigureOut">
              <a:rPr lang="hu-HU" smtClean="0"/>
              <a:pPr/>
              <a:t>2017.10.23.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256FF-A08B-4F01-9125-890E09A0FC2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256FF-A08B-4F01-9125-890E09A0FC26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4CD3-CD93-4B5F-A95E-25D9924474C1}" type="datetime1">
              <a:rPr lang="hu-HU" smtClean="0"/>
              <a:pPr/>
              <a:t>2017.10.23.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D1D-2FD7-4899-94FC-0A565F684353}" type="datetime1">
              <a:rPr lang="hu-HU" smtClean="0"/>
              <a:pPr/>
              <a:t>2017.10.23.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AE73-DA0F-43E0-87BE-73DDA1E7D627}" type="datetime1">
              <a:rPr lang="hu-HU" smtClean="0"/>
              <a:pPr/>
              <a:t>2017.10.23.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0BF1-12CB-4DF3-9AC7-EF1C776FAF9F}" type="datetime1">
              <a:rPr lang="hu-HU" smtClean="0"/>
              <a:pPr/>
              <a:t>2017.10.23.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2698-B51B-4828-AF3E-D3555C0A405A}" type="datetime1">
              <a:rPr lang="hu-HU" smtClean="0"/>
              <a:pPr/>
              <a:t>2017.10.23.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69BD-7C4D-4747-B44C-5FC8F9CC5EE7}" type="datetime1">
              <a:rPr lang="hu-HU" smtClean="0"/>
              <a:pPr/>
              <a:t>2017.10.23.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8653-B5E6-4C60-8947-9B19B7A184AC}" type="datetime1">
              <a:rPr lang="hu-HU" smtClean="0"/>
              <a:pPr/>
              <a:t>2017.10.23.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C4E9-BC3E-4793-8848-C747278DF09A}" type="datetime1">
              <a:rPr lang="hu-HU" smtClean="0"/>
              <a:pPr/>
              <a:t>2017.10.23.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005C-6EA8-4B58-BCD6-5D3CB644AE32}" type="datetime1">
              <a:rPr lang="hu-HU" smtClean="0"/>
              <a:pPr/>
              <a:t>2017.10.23.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3CF4-3E01-4050-AA9B-6963412E17E5}" type="datetime1">
              <a:rPr lang="hu-HU" smtClean="0"/>
              <a:pPr/>
              <a:t>2017.10.23.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DB5A-C74E-475D-9F1C-7FFF4C4B34BC}" type="datetime1">
              <a:rPr lang="hu-HU" smtClean="0"/>
              <a:pPr/>
              <a:t>2017.10.23.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64B9-8839-469A-B739-30C6C350D359}" type="datetime1">
              <a:rPr lang="hu-HU" smtClean="0"/>
              <a:pPr/>
              <a:t>2017.10.23.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/>
              <a:t>Sokkomponensű tömegspektrometriás módszerek fejlesztése – amiről a cikkekben nem beszélnek</a:t>
            </a:r>
            <a:endParaRPr lang="hu-H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763688" y="1916832"/>
            <a:ext cx="5320303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/>
              <a:t>Magda Balázs</a:t>
            </a:r>
          </a:p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MTA Természettudományi Kutatóközpont</a:t>
            </a:r>
            <a:br>
              <a:rPr lang="hu-HU" sz="2400" dirty="0" smtClean="0"/>
            </a:br>
            <a:r>
              <a:rPr lang="hu-HU" sz="2400" dirty="0" smtClean="0"/>
              <a:t>Műszerközpont</a:t>
            </a:r>
          </a:p>
          <a:p>
            <a:pPr algn="ctr"/>
            <a:r>
              <a:rPr lang="hu-HU" sz="2400" dirty="0" smtClean="0"/>
              <a:t>MS </a:t>
            </a:r>
            <a:r>
              <a:rPr lang="hu-HU" sz="2400" dirty="0" err="1" smtClean="0"/>
              <a:t>Metabolomika</a:t>
            </a:r>
            <a:r>
              <a:rPr lang="hu-HU" sz="2400" dirty="0" smtClean="0"/>
              <a:t> Kutatólabor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 l="80014" t="77787" r="9984" b="4021"/>
          <a:stretch>
            <a:fillRect/>
          </a:stretch>
        </p:blipFill>
        <p:spPr>
          <a:xfrm>
            <a:off x="4067944" y="4581128"/>
            <a:ext cx="1008112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5"/>
          <p:cNvSpPr txBox="1"/>
          <p:nvPr/>
        </p:nvSpPr>
        <p:spPr>
          <a:xfrm>
            <a:off x="1155335" y="6165304"/>
            <a:ext cx="6662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Tömegspektrometriai</a:t>
            </a:r>
            <a:r>
              <a:rPr lang="hu-HU" dirty="0" smtClean="0"/>
              <a:t> Sciex szeminárium, 2017. október 25. Budapest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002060"/>
                </a:solidFill>
              </a:rPr>
              <a:t>Kalibrációs modell</a:t>
            </a:r>
            <a:endParaRPr lang="hu-H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0" y="908720"/>
          <a:ext cx="9144002" cy="5733200"/>
        </p:xfrm>
        <a:graphic>
          <a:graphicData uri="http://schemas.openxmlformats.org/drawingml/2006/table">
            <a:tbl>
              <a:tblPr/>
              <a:tblGrid>
                <a:gridCol w="1909699"/>
                <a:gridCol w="624801"/>
                <a:gridCol w="633626"/>
                <a:gridCol w="651272"/>
                <a:gridCol w="679341"/>
                <a:gridCol w="744509"/>
                <a:gridCol w="700948"/>
                <a:gridCol w="776190"/>
                <a:gridCol w="776190"/>
                <a:gridCol w="760350"/>
                <a:gridCol w="887076"/>
              </a:tblGrid>
              <a:tr h="260600">
                <a:tc>
                  <a:txBody>
                    <a:bodyPr/>
                    <a:lstStyle/>
                    <a:p>
                      <a:pPr algn="l" fontAlgn="b"/>
                      <a:endParaRPr lang="hu-H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Koncentráció</a:t>
                      </a:r>
                      <a:r>
                        <a:rPr lang="hu-HU" sz="13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hu-HU" sz="13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ng</a:t>
                      </a:r>
                      <a:r>
                        <a:rPr lang="hu-HU" sz="13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/ml)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 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hu-HU" sz="13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Risperidone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hu-HU" sz="13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Haloperidol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Reduced Haloperidol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Dextrometorphan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Paroxetine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Paliperidone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Olanzapine + 1 metabolit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Clonazepam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Clomipramin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Nifedipin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Duloxetin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Midazolam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Dehidroaripiprazole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Biperiden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Citalopram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Venlafaxine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Quetiapine + 4 metabolit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Clozapine + 2 metabolit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Fluoxetine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Aripiprazole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4" marR="7924" marT="79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1979712" y="1484784"/>
            <a:ext cx="5400600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995936" y="3068960"/>
            <a:ext cx="4032448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5436096" y="5445224"/>
            <a:ext cx="3456384" cy="122413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hu-HU" sz="4000" b="1" dirty="0" smtClean="0">
                <a:solidFill>
                  <a:srgbClr val="002060"/>
                </a:solidFill>
              </a:rPr>
              <a:t>A gyógyszerek csoportosításának eredménye</a:t>
            </a:r>
            <a:endParaRPr lang="hu-HU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2160240" cy="519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4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 smtClean="0"/>
                        <a:t>Risperidone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/>
                        <a:t>Haloperidol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/>
                        <a:t>Reduced haloperidol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/>
                        <a:t>Dextrometorphan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/>
                        <a:t>Paroxetine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/>
                        <a:t>Paliperidone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/>
                        <a:t>Olanzapine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/>
                        <a:t>2OH-Olanzapine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/>
                        <a:t>Clonazepam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/>
                        <a:t>Clomipramine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/>
                        <a:t>Nifedipin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/>
                        <a:t>Duloxetin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/>
                        <a:t>Midazolam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/>
                        <a:t>Dehidroaripiprazole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611560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5076056" y="1628800"/>
          <a:ext cx="2160240" cy="407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4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/>
                        <a:t>Biperiden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/>
                        <a:t>Citalopram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/>
                        <a:t>Venlafaxine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/>
                        <a:t>Quetiapine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/>
                        <a:t>7-OH-Quetiapine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/>
                        <a:t>Quetiapine-sulfoxide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/>
                        <a:t>Clozapine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/>
                        <a:t>Clozapine-N-oxide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/>
                        <a:t>Norclozapine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/>
                        <a:t>Fluoxetine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/>
                        <a:t>Aripiprazole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Kép 6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412776"/>
            <a:ext cx="360040" cy="360040"/>
          </a:xfrm>
          <a:prstGeom prst="rect">
            <a:avLst/>
          </a:prstGeom>
        </p:spPr>
      </p:pic>
      <p:pic>
        <p:nvPicPr>
          <p:cNvPr id="8" name="Kép 7" descr="photos.medleyphoto.13305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412776"/>
            <a:ext cx="360040" cy="360040"/>
          </a:xfrm>
          <a:prstGeom prst="rect">
            <a:avLst/>
          </a:prstGeom>
        </p:spPr>
      </p:pic>
      <p:pic>
        <p:nvPicPr>
          <p:cNvPr id="9" name="Kép 8" descr="photos.medleyphoto.13305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132856"/>
            <a:ext cx="360040" cy="360040"/>
          </a:xfrm>
          <a:prstGeom prst="rect">
            <a:avLst/>
          </a:prstGeom>
        </p:spPr>
      </p:pic>
      <p:pic>
        <p:nvPicPr>
          <p:cNvPr id="10" name="Kép 9" descr="photos.medleyphoto.13305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852936"/>
            <a:ext cx="360040" cy="360040"/>
          </a:xfrm>
          <a:prstGeom prst="rect">
            <a:avLst/>
          </a:prstGeom>
        </p:spPr>
      </p:pic>
      <p:pic>
        <p:nvPicPr>
          <p:cNvPr id="11" name="Kép 10" descr="photos.medleyphoto.13305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573016"/>
            <a:ext cx="360040" cy="360040"/>
          </a:xfrm>
          <a:prstGeom prst="rect">
            <a:avLst/>
          </a:prstGeom>
        </p:spPr>
      </p:pic>
      <p:pic>
        <p:nvPicPr>
          <p:cNvPr id="12" name="Kép 11" descr="photos.medleyphoto.13305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005064"/>
            <a:ext cx="360040" cy="360040"/>
          </a:xfrm>
          <a:prstGeom prst="rect">
            <a:avLst/>
          </a:prstGeom>
        </p:spPr>
      </p:pic>
      <p:pic>
        <p:nvPicPr>
          <p:cNvPr id="13" name="Kép 12" descr="photos.medleyphoto.13305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365104"/>
            <a:ext cx="360040" cy="360040"/>
          </a:xfrm>
          <a:prstGeom prst="rect">
            <a:avLst/>
          </a:prstGeom>
        </p:spPr>
      </p:pic>
      <p:pic>
        <p:nvPicPr>
          <p:cNvPr id="14" name="Kép 13" descr="photos.medleyphoto.13305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725144"/>
            <a:ext cx="360040" cy="360040"/>
          </a:xfrm>
          <a:prstGeom prst="rect">
            <a:avLst/>
          </a:prstGeom>
        </p:spPr>
      </p:pic>
      <p:pic>
        <p:nvPicPr>
          <p:cNvPr id="15" name="Kép 14" descr="photos.medleyphoto.13305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5085184"/>
            <a:ext cx="360040" cy="360040"/>
          </a:xfrm>
          <a:prstGeom prst="rect">
            <a:avLst/>
          </a:prstGeom>
        </p:spPr>
      </p:pic>
      <p:pic>
        <p:nvPicPr>
          <p:cNvPr id="16" name="Kép 15" descr="photos.medleyphoto.13305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060848"/>
            <a:ext cx="360040" cy="360040"/>
          </a:xfrm>
          <a:prstGeom prst="rect">
            <a:avLst/>
          </a:prstGeom>
        </p:spPr>
      </p:pic>
      <p:pic>
        <p:nvPicPr>
          <p:cNvPr id="17" name="Kép 16" descr="photos.medleyphoto.13305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852936"/>
            <a:ext cx="360040" cy="360040"/>
          </a:xfrm>
          <a:prstGeom prst="rect">
            <a:avLst/>
          </a:prstGeom>
        </p:spPr>
      </p:pic>
      <p:pic>
        <p:nvPicPr>
          <p:cNvPr id="18" name="Kép 17" descr="photos.medleyphoto.13305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3212976"/>
            <a:ext cx="360040" cy="360040"/>
          </a:xfrm>
          <a:prstGeom prst="rect">
            <a:avLst/>
          </a:prstGeom>
        </p:spPr>
      </p:pic>
      <p:pic>
        <p:nvPicPr>
          <p:cNvPr id="19" name="Kép 18" descr="photos.medleyphoto.13305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3573016"/>
            <a:ext cx="360040" cy="360040"/>
          </a:xfrm>
          <a:prstGeom prst="rect">
            <a:avLst/>
          </a:prstGeom>
        </p:spPr>
      </p:pic>
      <p:pic>
        <p:nvPicPr>
          <p:cNvPr id="20" name="Kép 19" descr="photos.medleyphoto.13305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3933056"/>
            <a:ext cx="360040" cy="360040"/>
          </a:xfrm>
          <a:prstGeom prst="rect">
            <a:avLst/>
          </a:prstGeom>
        </p:spPr>
      </p:pic>
      <p:pic>
        <p:nvPicPr>
          <p:cNvPr id="21" name="Kép 20" descr="photos.medleyphoto.13305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293096"/>
            <a:ext cx="360040" cy="360040"/>
          </a:xfrm>
          <a:prstGeom prst="rect">
            <a:avLst/>
          </a:prstGeom>
        </p:spPr>
      </p:pic>
      <p:pic>
        <p:nvPicPr>
          <p:cNvPr id="22" name="Kép 21" descr="photos.medleyphoto.13305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653136"/>
            <a:ext cx="360040" cy="360040"/>
          </a:xfrm>
          <a:prstGeom prst="rect">
            <a:avLst/>
          </a:prstGeom>
        </p:spPr>
      </p:pic>
      <p:pic>
        <p:nvPicPr>
          <p:cNvPr id="23" name="Kép 22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772816"/>
            <a:ext cx="360040" cy="360040"/>
          </a:xfrm>
          <a:prstGeom prst="rect">
            <a:avLst/>
          </a:prstGeom>
        </p:spPr>
      </p:pic>
      <p:pic>
        <p:nvPicPr>
          <p:cNvPr id="24" name="Kép 23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492896"/>
            <a:ext cx="360040" cy="360040"/>
          </a:xfrm>
          <a:prstGeom prst="rect">
            <a:avLst/>
          </a:prstGeom>
        </p:spPr>
      </p:pic>
      <p:pic>
        <p:nvPicPr>
          <p:cNvPr id="25" name="Kép 24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212976"/>
            <a:ext cx="360040" cy="360040"/>
          </a:xfrm>
          <a:prstGeom prst="rect">
            <a:avLst/>
          </a:prstGeom>
        </p:spPr>
      </p:pic>
      <p:pic>
        <p:nvPicPr>
          <p:cNvPr id="26" name="Kép 25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5445224"/>
            <a:ext cx="360040" cy="360040"/>
          </a:xfrm>
          <a:prstGeom prst="rect">
            <a:avLst/>
          </a:prstGeom>
        </p:spPr>
      </p:pic>
      <p:pic>
        <p:nvPicPr>
          <p:cNvPr id="27" name="Kép 26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5877272"/>
            <a:ext cx="360040" cy="360040"/>
          </a:xfrm>
          <a:prstGeom prst="rect">
            <a:avLst/>
          </a:prstGeom>
        </p:spPr>
      </p:pic>
      <p:pic>
        <p:nvPicPr>
          <p:cNvPr id="28" name="Kép 27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6237312"/>
            <a:ext cx="360040" cy="360040"/>
          </a:xfrm>
          <a:prstGeom prst="rect">
            <a:avLst/>
          </a:prstGeom>
        </p:spPr>
      </p:pic>
      <p:pic>
        <p:nvPicPr>
          <p:cNvPr id="29" name="Kép 28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1628800"/>
            <a:ext cx="360040" cy="360040"/>
          </a:xfrm>
          <a:prstGeom prst="rect">
            <a:avLst/>
          </a:prstGeom>
        </p:spPr>
      </p:pic>
      <p:pic>
        <p:nvPicPr>
          <p:cNvPr id="30" name="Kép 29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420888"/>
            <a:ext cx="360040" cy="360040"/>
          </a:xfrm>
          <a:prstGeom prst="rect">
            <a:avLst/>
          </a:prstGeom>
        </p:spPr>
      </p:pic>
      <p:pic>
        <p:nvPicPr>
          <p:cNvPr id="31" name="Kép 30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5013176"/>
            <a:ext cx="360040" cy="360040"/>
          </a:xfrm>
          <a:prstGeom prst="rect">
            <a:avLst/>
          </a:prstGeom>
        </p:spPr>
      </p:pic>
      <p:pic>
        <p:nvPicPr>
          <p:cNvPr id="32" name="Kép 31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5445224"/>
            <a:ext cx="360040" cy="360040"/>
          </a:xfrm>
          <a:prstGeom prst="rect">
            <a:avLst/>
          </a:prstGeom>
        </p:spPr>
      </p:pic>
      <p:pic>
        <p:nvPicPr>
          <p:cNvPr id="33" name="Kép 32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772816"/>
            <a:ext cx="360040" cy="360040"/>
          </a:xfrm>
          <a:prstGeom prst="rect">
            <a:avLst/>
          </a:prstGeom>
        </p:spPr>
      </p:pic>
      <p:pic>
        <p:nvPicPr>
          <p:cNvPr id="34" name="Kép 33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132856"/>
            <a:ext cx="360040" cy="360040"/>
          </a:xfrm>
          <a:prstGeom prst="rect">
            <a:avLst/>
          </a:prstGeom>
        </p:spPr>
      </p:pic>
      <p:pic>
        <p:nvPicPr>
          <p:cNvPr id="35" name="Kép 34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492896"/>
            <a:ext cx="360040" cy="360040"/>
          </a:xfrm>
          <a:prstGeom prst="rect">
            <a:avLst/>
          </a:prstGeom>
        </p:spPr>
      </p:pic>
      <p:pic>
        <p:nvPicPr>
          <p:cNvPr id="36" name="Kép 35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852936"/>
            <a:ext cx="360040" cy="360040"/>
          </a:xfrm>
          <a:prstGeom prst="rect">
            <a:avLst/>
          </a:prstGeom>
        </p:spPr>
      </p:pic>
      <p:pic>
        <p:nvPicPr>
          <p:cNvPr id="37" name="Kép 36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212976"/>
            <a:ext cx="360040" cy="360040"/>
          </a:xfrm>
          <a:prstGeom prst="rect">
            <a:avLst/>
          </a:prstGeom>
        </p:spPr>
      </p:pic>
      <p:pic>
        <p:nvPicPr>
          <p:cNvPr id="38" name="Kép 37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573016"/>
            <a:ext cx="360040" cy="360040"/>
          </a:xfrm>
          <a:prstGeom prst="rect">
            <a:avLst/>
          </a:prstGeom>
        </p:spPr>
      </p:pic>
      <p:pic>
        <p:nvPicPr>
          <p:cNvPr id="39" name="Kép 38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4005064"/>
            <a:ext cx="360040" cy="360040"/>
          </a:xfrm>
          <a:prstGeom prst="rect">
            <a:avLst/>
          </a:prstGeom>
        </p:spPr>
      </p:pic>
      <p:pic>
        <p:nvPicPr>
          <p:cNvPr id="40" name="Kép 39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4365104"/>
            <a:ext cx="360040" cy="360040"/>
          </a:xfrm>
          <a:prstGeom prst="rect">
            <a:avLst/>
          </a:prstGeom>
        </p:spPr>
      </p:pic>
      <p:pic>
        <p:nvPicPr>
          <p:cNvPr id="41" name="Kép 40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4725144"/>
            <a:ext cx="360040" cy="360040"/>
          </a:xfrm>
          <a:prstGeom prst="rect">
            <a:avLst/>
          </a:prstGeom>
        </p:spPr>
      </p:pic>
      <p:pic>
        <p:nvPicPr>
          <p:cNvPr id="43" name="Kép 42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085184"/>
            <a:ext cx="360040" cy="360040"/>
          </a:xfrm>
          <a:prstGeom prst="rect">
            <a:avLst/>
          </a:prstGeom>
        </p:spPr>
      </p:pic>
      <p:pic>
        <p:nvPicPr>
          <p:cNvPr id="44" name="Kép 43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445224"/>
            <a:ext cx="360040" cy="360040"/>
          </a:xfrm>
          <a:prstGeom prst="rect">
            <a:avLst/>
          </a:prstGeom>
        </p:spPr>
      </p:pic>
      <p:pic>
        <p:nvPicPr>
          <p:cNvPr id="45" name="Kép 44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805264"/>
            <a:ext cx="360040" cy="360040"/>
          </a:xfrm>
          <a:prstGeom prst="rect">
            <a:avLst/>
          </a:prstGeom>
        </p:spPr>
      </p:pic>
      <p:pic>
        <p:nvPicPr>
          <p:cNvPr id="46" name="Kép 45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6237312"/>
            <a:ext cx="360040" cy="360040"/>
          </a:xfrm>
          <a:prstGeom prst="rect">
            <a:avLst/>
          </a:prstGeom>
        </p:spPr>
      </p:pic>
      <p:pic>
        <p:nvPicPr>
          <p:cNvPr id="47" name="Kép 46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1628800"/>
            <a:ext cx="360040" cy="360040"/>
          </a:xfrm>
          <a:prstGeom prst="rect">
            <a:avLst/>
          </a:prstGeom>
        </p:spPr>
      </p:pic>
      <p:pic>
        <p:nvPicPr>
          <p:cNvPr id="48" name="Kép 47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2060848"/>
            <a:ext cx="360040" cy="360040"/>
          </a:xfrm>
          <a:prstGeom prst="rect">
            <a:avLst/>
          </a:prstGeom>
        </p:spPr>
      </p:pic>
      <p:pic>
        <p:nvPicPr>
          <p:cNvPr id="49" name="Kép 48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2420888"/>
            <a:ext cx="360040" cy="360040"/>
          </a:xfrm>
          <a:prstGeom prst="rect">
            <a:avLst/>
          </a:prstGeom>
        </p:spPr>
      </p:pic>
      <p:pic>
        <p:nvPicPr>
          <p:cNvPr id="50" name="Kép 49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2780928"/>
            <a:ext cx="360040" cy="360040"/>
          </a:xfrm>
          <a:prstGeom prst="rect">
            <a:avLst/>
          </a:prstGeom>
        </p:spPr>
      </p:pic>
      <p:pic>
        <p:nvPicPr>
          <p:cNvPr id="51" name="Kép 50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3140968"/>
            <a:ext cx="360040" cy="360040"/>
          </a:xfrm>
          <a:prstGeom prst="rect">
            <a:avLst/>
          </a:prstGeom>
        </p:spPr>
      </p:pic>
      <p:pic>
        <p:nvPicPr>
          <p:cNvPr id="52" name="Kép 51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3501008"/>
            <a:ext cx="360040" cy="360040"/>
          </a:xfrm>
          <a:prstGeom prst="rect">
            <a:avLst/>
          </a:prstGeom>
        </p:spPr>
      </p:pic>
      <p:pic>
        <p:nvPicPr>
          <p:cNvPr id="53" name="Kép 52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3861048"/>
            <a:ext cx="360040" cy="360040"/>
          </a:xfrm>
          <a:prstGeom prst="rect">
            <a:avLst/>
          </a:prstGeom>
        </p:spPr>
      </p:pic>
      <p:pic>
        <p:nvPicPr>
          <p:cNvPr id="54" name="Kép 53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4221088"/>
            <a:ext cx="360040" cy="360040"/>
          </a:xfrm>
          <a:prstGeom prst="rect">
            <a:avLst/>
          </a:prstGeom>
        </p:spPr>
      </p:pic>
      <p:pic>
        <p:nvPicPr>
          <p:cNvPr id="55" name="Kép 54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4653136"/>
            <a:ext cx="360040" cy="360040"/>
          </a:xfrm>
          <a:prstGeom prst="rect">
            <a:avLst/>
          </a:prstGeom>
        </p:spPr>
      </p:pic>
      <p:pic>
        <p:nvPicPr>
          <p:cNvPr id="56" name="Kép 55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5013176"/>
            <a:ext cx="360040" cy="360040"/>
          </a:xfrm>
          <a:prstGeom prst="rect">
            <a:avLst/>
          </a:prstGeom>
        </p:spPr>
      </p:pic>
      <p:pic>
        <p:nvPicPr>
          <p:cNvPr id="57" name="Kép 56" descr="474548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5445224"/>
            <a:ext cx="360040" cy="360040"/>
          </a:xfrm>
          <a:prstGeom prst="rect">
            <a:avLst/>
          </a:prstGeom>
        </p:spPr>
      </p:pic>
      <p:sp>
        <p:nvSpPr>
          <p:cNvPr id="58" name="Szövegdoboz 57"/>
          <p:cNvSpPr txBox="1"/>
          <p:nvPr/>
        </p:nvSpPr>
        <p:spPr>
          <a:xfrm>
            <a:off x="2555776" y="980728"/>
            <a:ext cx="73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előtte</a:t>
            </a:r>
            <a:endParaRPr lang="hu-HU" dirty="0"/>
          </a:p>
        </p:txBody>
      </p:sp>
      <p:sp>
        <p:nvSpPr>
          <p:cNvPr id="59" name="Szövegdoboz 58"/>
          <p:cNvSpPr txBox="1"/>
          <p:nvPr/>
        </p:nvSpPr>
        <p:spPr>
          <a:xfrm>
            <a:off x="7164288" y="1052736"/>
            <a:ext cx="73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előtte</a:t>
            </a:r>
            <a:endParaRPr lang="hu-HU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3707904" y="980728"/>
            <a:ext cx="723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utána</a:t>
            </a:r>
            <a:endParaRPr lang="hu-HU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8172400" y="1052736"/>
            <a:ext cx="723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utána</a:t>
            </a:r>
            <a:endParaRPr lang="hu-HU" dirty="0"/>
          </a:p>
        </p:txBody>
      </p:sp>
      <p:sp>
        <p:nvSpPr>
          <p:cNvPr id="62" name="Dia számának helye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35496" y="260648"/>
          <a:ext cx="4392488" cy="316992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152128"/>
                <a:gridCol w="1224136"/>
                <a:gridCol w="1008112"/>
                <a:gridCol w="1008112"/>
              </a:tblGrid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Sample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Name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Analyte Peak Area (counts)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Calculated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Concentration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ng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mL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Accuracy (%)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50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3,41E+06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 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100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4,81E+06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45,2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200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5,60E+06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58,8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500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1,18E+07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1000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1,33E+07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82,1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50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3,65E+06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 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100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5,53E+06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200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7,15E+06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500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1,26E+07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1000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1,43E+07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91,5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50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3,67E+06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 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100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5,40E+06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98,9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200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6,92E+06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500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1,29E+07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7" name="Kép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0648"/>
            <a:ext cx="4740634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35496" y="3573016"/>
          <a:ext cx="4392488" cy="316992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152128"/>
                <a:gridCol w="1224136"/>
                <a:gridCol w="1008112"/>
                <a:gridCol w="1008112"/>
              </a:tblGrid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Sample Name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Analyte Peak Area (counts)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Calculated Concentration (ng/mL)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Accuracy (%)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50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4,56E+05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100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7,44E+05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79,7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200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1,09E+06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56,2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500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5,53E+06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1000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1,09E+07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50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4,16E+05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97,7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100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9,47E+05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200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1,90E+06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94,3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500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5,52E+06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1000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1,01E+07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96,1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50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4,37E+05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100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9,50E+05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200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1,89E+06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93,8</a:t>
                      </a: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 500 ng/ml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5,40E+06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0" name="Kép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7406" y="3576405"/>
            <a:ext cx="4696594" cy="328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efelé nyíl 10"/>
          <p:cNvSpPr/>
          <p:nvPr/>
        </p:nvSpPr>
        <p:spPr>
          <a:xfrm>
            <a:off x="5220072" y="2924944"/>
            <a:ext cx="288032" cy="144016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002060"/>
                </a:solidFill>
              </a:rPr>
              <a:t>Visszanyerés, ionszupresszió</a:t>
            </a:r>
            <a:endParaRPr lang="hu-HU" sz="4000" b="1" dirty="0">
              <a:solidFill>
                <a:srgbClr val="00206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13</a:t>
            </a:fld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 cstate="print"/>
          <a:srcRect t="10203" b="10722"/>
          <a:stretch>
            <a:fillRect/>
          </a:stretch>
        </p:blipFill>
        <p:spPr bwMode="auto">
          <a:xfrm>
            <a:off x="467544" y="1124744"/>
            <a:ext cx="8136904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467544" y="692696"/>
            <a:ext cx="2109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A </a:t>
            </a:r>
            <a:r>
              <a:rPr lang="hu-HU" dirty="0" err="1" smtClean="0">
                <a:solidFill>
                  <a:srgbClr val="002060"/>
                </a:solidFill>
              </a:rPr>
              <a:t>fenacetin</a:t>
            </a:r>
            <a:r>
              <a:rPr lang="hu-HU" dirty="0" smtClean="0">
                <a:solidFill>
                  <a:srgbClr val="002060"/>
                </a:solidFill>
              </a:rPr>
              <a:t> példáján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115616" y="148478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(a)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779912" y="148478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(b)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516216" y="148478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(c)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065948" y="6165304"/>
            <a:ext cx="170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(a): tiszta vízben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131840" y="6165304"/>
            <a:ext cx="3152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(b): </a:t>
            </a:r>
            <a:r>
              <a:rPr lang="hu-HU" dirty="0" err="1" smtClean="0">
                <a:solidFill>
                  <a:srgbClr val="002060"/>
                </a:solidFill>
              </a:rPr>
              <a:t>poszt-extrakciós</a:t>
            </a:r>
            <a:r>
              <a:rPr lang="hu-HU" dirty="0" smtClean="0">
                <a:solidFill>
                  <a:srgbClr val="002060"/>
                </a:solidFill>
              </a:rPr>
              <a:t> szérumban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588224" y="6165304"/>
            <a:ext cx="156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(c): szérumban</a:t>
            </a:r>
            <a:endParaRPr lang="hu-H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002060"/>
                </a:solidFill>
              </a:rPr>
              <a:t>Az </a:t>
            </a:r>
            <a:r>
              <a:rPr lang="hu-HU" sz="4000" b="1" dirty="0" err="1" smtClean="0">
                <a:solidFill>
                  <a:srgbClr val="002060"/>
                </a:solidFill>
              </a:rPr>
              <a:t>ionszupresszió</a:t>
            </a:r>
            <a:r>
              <a:rPr lang="hu-HU" sz="4000" b="1" dirty="0" smtClean="0">
                <a:solidFill>
                  <a:srgbClr val="002060"/>
                </a:solidFill>
              </a:rPr>
              <a:t> vizsgálata</a:t>
            </a:r>
            <a:endParaRPr lang="hu-HU" sz="4000" b="1" dirty="0">
              <a:solidFill>
                <a:srgbClr val="00206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23528" y="1052736"/>
            <a:ext cx="8583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2060"/>
                </a:solidFill>
              </a:rPr>
              <a:t>Hatóanyagot nem tartalmazó mátrix (szérum) hatása a mérendő komponensekre</a:t>
            </a:r>
            <a:endParaRPr lang="hu-HU" sz="2000" dirty="0">
              <a:solidFill>
                <a:srgbClr val="002060"/>
              </a:solidFill>
            </a:endParaRPr>
          </a:p>
        </p:txBody>
      </p:sp>
      <p:grpSp>
        <p:nvGrpSpPr>
          <p:cNvPr id="36" name="Csoportba foglalás 35"/>
          <p:cNvGrpSpPr/>
          <p:nvPr/>
        </p:nvGrpSpPr>
        <p:grpSpPr>
          <a:xfrm>
            <a:off x="251520" y="1628800"/>
            <a:ext cx="8640960" cy="4968552"/>
            <a:chOff x="323528" y="980728"/>
            <a:chExt cx="8640960" cy="4968552"/>
          </a:xfrm>
        </p:grpSpPr>
        <p:sp>
          <p:nvSpPr>
            <p:cNvPr id="37" name="Lekerekített téglalap 36"/>
            <p:cNvSpPr/>
            <p:nvPr/>
          </p:nvSpPr>
          <p:spPr>
            <a:xfrm>
              <a:off x="6732240" y="2996952"/>
              <a:ext cx="2232248" cy="10081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Tömegspektrométer</a:t>
              </a:r>
              <a:endParaRPr lang="hu-H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Lekerekített téglalap 38"/>
            <p:cNvSpPr/>
            <p:nvPr/>
          </p:nvSpPr>
          <p:spPr>
            <a:xfrm>
              <a:off x="323528" y="980728"/>
              <a:ext cx="2304256" cy="10081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HPLC</a:t>
              </a:r>
            </a:p>
            <a:p>
              <a:pPr algn="ctr"/>
              <a:r>
                <a:rPr lang="hu-H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(hatóanyagot nem tartalmazó szérum)</a:t>
              </a:r>
              <a:endParaRPr lang="hu-H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Lekerekített téglalap 39"/>
            <p:cNvSpPr/>
            <p:nvPr/>
          </p:nvSpPr>
          <p:spPr>
            <a:xfrm>
              <a:off x="1259632" y="4797152"/>
              <a:ext cx="2592288" cy="11521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Fecskendőpumpa</a:t>
              </a:r>
            </a:p>
            <a:p>
              <a:pPr algn="ctr"/>
              <a:r>
                <a:rPr lang="hu-H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(gyógyszerek standard törzsoldata)</a:t>
              </a:r>
              <a:endParaRPr lang="hu-H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Henger 40"/>
            <p:cNvSpPr/>
            <p:nvPr/>
          </p:nvSpPr>
          <p:spPr>
            <a:xfrm>
              <a:off x="4211960" y="980728"/>
              <a:ext cx="288032" cy="1224136"/>
            </a:xfrm>
            <a:prstGeom prst="can">
              <a:avLst/>
            </a:prstGeom>
            <a:noFill/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42" name="Szövegdoboz 7"/>
            <p:cNvSpPr txBox="1"/>
            <p:nvPr/>
          </p:nvSpPr>
          <p:spPr>
            <a:xfrm>
              <a:off x="3923928" y="1403484"/>
              <a:ext cx="782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dirty="0" smtClean="0">
                  <a:latin typeface="Times New Roman" pitchFamily="18" charset="0"/>
                  <a:cs typeface="Times New Roman" pitchFamily="18" charset="0"/>
                </a:rPr>
                <a:t>oszlop</a:t>
              </a:r>
              <a:endParaRPr lang="hu-HU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Egyenes összekötő nyíllal 42"/>
            <p:cNvCxnSpPr/>
            <p:nvPr/>
          </p:nvCxnSpPr>
          <p:spPr>
            <a:xfrm>
              <a:off x="2699792" y="1556792"/>
              <a:ext cx="1008112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43"/>
            <p:cNvCxnSpPr/>
            <p:nvPr/>
          </p:nvCxnSpPr>
          <p:spPr>
            <a:xfrm>
              <a:off x="5004048" y="1556792"/>
              <a:ext cx="64807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44"/>
            <p:cNvCxnSpPr/>
            <p:nvPr/>
          </p:nvCxnSpPr>
          <p:spPr>
            <a:xfrm>
              <a:off x="3923928" y="5373216"/>
              <a:ext cx="17640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gyenes összekötő nyíllal 45"/>
            <p:cNvCxnSpPr/>
            <p:nvPr/>
          </p:nvCxnSpPr>
          <p:spPr>
            <a:xfrm>
              <a:off x="6084168" y="3501008"/>
              <a:ext cx="576064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lipszis 46"/>
            <p:cNvSpPr/>
            <p:nvPr/>
          </p:nvSpPr>
          <p:spPr>
            <a:xfrm>
              <a:off x="5292080" y="3140968"/>
              <a:ext cx="792088" cy="72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 dirty="0"/>
            </a:p>
          </p:txBody>
        </p:sp>
        <p:cxnSp>
          <p:nvCxnSpPr>
            <p:cNvPr id="49" name="Egyenes összekötő nyíllal 48"/>
            <p:cNvCxnSpPr/>
            <p:nvPr/>
          </p:nvCxnSpPr>
          <p:spPr>
            <a:xfrm rot="60000" flipH="1" flipV="1">
              <a:off x="5688124" y="3861048"/>
              <a:ext cx="22808" cy="1512254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gyenes összekötő nyíllal 49"/>
            <p:cNvCxnSpPr/>
            <p:nvPr/>
          </p:nvCxnSpPr>
          <p:spPr>
            <a:xfrm rot="-10740000" flipH="1" flipV="1">
              <a:off x="5665941" y="1557144"/>
              <a:ext cx="22808" cy="15840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gyenes összekötő 50"/>
            <p:cNvCxnSpPr>
              <a:stCxn id="47" idx="0"/>
              <a:endCxn id="47" idx="4"/>
            </p:cNvCxnSpPr>
            <p:nvPr/>
          </p:nvCxnSpPr>
          <p:spPr>
            <a:xfrm>
              <a:off x="5688124" y="3140968"/>
              <a:ext cx="0" cy="72008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gyenes összekötő 51"/>
            <p:cNvCxnSpPr/>
            <p:nvPr/>
          </p:nvCxnSpPr>
          <p:spPr>
            <a:xfrm flipH="1">
              <a:off x="5688168" y="3501008"/>
              <a:ext cx="3960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Szövegdoboz 41"/>
            <p:cNvSpPr txBox="1"/>
            <p:nvPr/>
          </p:nvSpPr>
          <p:spPr>
            <a:xfrm>
              <a:off x="4128300" y="3284984"/>
              <a:ext cx="1163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dirty="0" smtClean="0">
                  <a:latin typeface="Times New Roman" pitchFamily="18" charset="0"/>
                  <a:cs typeface="Times New Roman" pitchFamily="18" charset="0"/>
                </a:rPr>
                <a:t>T-elágazás</a:t>
              </a:r>
              <a:endParaRPr lang="hu-H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002060"/>
                </a:solidFill>
              </a:rPr>
              <a:t>Az </a:t>
            </a:r>
            <a:r>
              <a:rPr lang="hu-HU" sz="4000" b="1" dirty="0" err="1" smtClean="0">
                <a:solidFill>
                  <a:srgbClr val="002060"/>
                </a:solidFill>
              </a:rPr>
              <a:t>ionszupresszió</a:t>
            </a:r>
            <a:r>
              <a:rPr lang="hu-HU" sz="4000" b="1" dirty="0" smtClean="0">
                <a:solidFill>
                  <a:srgbClr val="002060"/>
                </a:solidFill>
              </a:rPr>
              <a:t> vizsgálata</a:t>
            </a:r>
            <a:endParaRPr lang="hu-HU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69" b="9411"/>
          <a:stretch>
            <a:fillRect/>
          </a:stretch>
        </p:blipFill>
        <p:spPr bwMode="auto">
          <a:xfrm>
            <a:off x="0" y="1411899"/>
            <a:ext cx="9144000" cy="544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1187623" y="1915956"/>
            <a:ext cx="120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10x </a:t>
            </a:r>
            <a:r>
              <a:rPr lang="hu-HU" dirty="0" err="1" smtClean="0"/>
              <a:t>higítás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87624" y="3500132"/>
            <a:ext cx="108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4x </a:t>
            </a:r>
            <a:r>
              <a:rPr lang="hu-HU" dirty="0" err="1" smtClean="0"/>
              <a:t>higítás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187624" y="5372340"/>
            <a:ext cx="108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2x </a:t>
            </a:r>
            <a:r>
              <a:rPr lang="hu-HU" dirty="0" err="1" smtClean="0"/>
              <a:t>higítás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23528" y="1052736"/>
            <a:ext cx="8583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2060"/>
                </a:solidFill>
              </a:rPr>
              <a:t>Hatóanyagot nem tartalmazó mátrix (szérum) hatása a mérendő komponensekre</a:t>
            </a:r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</a:rPr>
              <a:t>A mátrix jelcsökkentő hatása és a komponensek MRM </a:t>
            </a:r>
            <a:r>
              <a:rPr lang="hu-HU" sz="2400" b="1" dirty="0" err="1" smtClean="0">
                <a:solidFill>
                  <a:srgbClr val="002060"/>
                </a:solidFill>
              </a:rPr>
              <a:t>kromatogramja</a:t>
            </a:r>
            <a:endParaRPr lang="hu-HU" sz="2400" b="1" dirty="0">
              <a:solidFill>
                <a:srgbClr val="00206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16</a:t>
            </a:fld>
            <a:endParaRPr lang="hu-HU"/>
          </a:p>
        </p:txBody>
      </p:sp>
      <p:pic>
        <p:nvPicPr>
          <p:cNvPr id="5" name="Kép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7315" b="7339"/>
          <a:stretch/>
        </p:blipFill>
        <p:spPr bwMode="auto">
          <a:xfrm>
            <a:off x="1835696" y="980728"/>
            <a:ext cx="5238750" cy="565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002060"/>
                </a:solidFill>
              </a:rPr>
              <a:t>A detektor telítődése</a:t>
            </a:r>
            <a:endParaRPr lang="hu-HU" sz="4000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648072"/>
          </a:xfrm>
        </p:spPr>
        <p:txBody>
          <a:bodyPr>
            <a:normAutofit fontScale="70000" lnSpcReduction="20000"/>
          </a:bodyPr>
          <a:lstStyle/>
          <a:p>
            <a:r>
              <a:rPr lang="hu-HU" sz="2800" dirty="0" err="1" smtClean="0">
                <a:solidFill>
                  <a:srgbClr val="002060"/>
                </a:solidFill>
              </a:rPr>
              <a:t>Tolbutamid</a:t>
            </a:r>
            <a:r>
              <a:rPr lang="hu-HU" sz="2800" dirty="0" smtClean="0">
                <a:solidFill>
                  <a:srgbClr val="002060"/>
                </a:solidFill>
              </a:rPr>
              <a:t> kalibráció: 2-50 </a:t>
            </a:r>
            <a:r>
              <a:rPr lang="hu-HU" sz="2800" dirty="0" err="1" smtClean="0">
                <a:solidFill>
                  <a:srgbClr val="002060"/>
                </a:solidFill>
              </a:rPr>
              <a:t>µg</a:t>
            </a:r>
            <a:r>
              <a:rPr lang="hu-HU" sz="2800" dirty="0" smtClean="0">
                <a:solidFill>
                  <a:srgbClr val="002060"/>
                </a:solidFill>
              </a:rPr>
              <a:t>/ml</a:t>
            </a:r>
          </a:p>
          <a:p>
            <a:r>
              <a:rPr lang="hu-HU" sz="2800" dirty="0" smtClean="0">
                <a:solidFill>
                  <a:srgbClr val="002060"/>
                </a:solidFill>
              </a:rPr>
              <a:t>A minta </a:t>
            </a:r>
            <a:r>
              <a:rPr lang="hu-HU" sz="2800" dirty="0" err="1" smtClean="0">
                <a:solidFill>
                  <a:srgbClr val="002060"/>
                </a:solidFill>
              </a:rPr>
              <a:t>higítása</a:t>
            </a:r>
            <a:r>
              <a:rPr lang="hu-HU" sz="2800" dirty="0" smtClean="0">
                <a:solidFill>
                  <a:srgbClr val="002060"/>
                </a:solidFill>
              </a:rPr>
              <a:t>?</a:t>
            </a:r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2280"/>
          <a:stretch>
            <a:fillRect/>
          </a:stretch>
        </p:blipFill>
        <p:spPr bwMode="auto">
          <a:xfrm>
            <a:off x="4535487" y="1961456"/>
            <a:ext cx="460851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61456"/>
            <a:ext cx="46440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zövegdoboz 7"/>
          <p:cNvSpPr txBox="1"/>
          <p:nvPr/>
        </p:nvSpPr>
        <p:spPr>
          <a:xfrm>
            <a:off x="683568" y="1556792"/>
            <a:ext cx="367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Eredeti (optimált) ütközési energiával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775496" y="1556792"/>
            <a:ext cx="436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Megváltoztatott („rossz”) ütközési energiával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17</a:t>
            </a:fld>
            <a:endParaRPr lang="hu-HU"/>
          </a:p>
        </p:txBody>
      </p:sp>
      <p:pic>
        <p:nvPicPr>
          <p:cNvPr id="14" name="Kép 13" descr="táblázat1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584" y="5301208"/>
            <a:ext cx="3744416" cy="1224136"/>
          </a:xfrm>
          <a:prstGeom prst="rect">
            <a:avLst/>
          </a:prstGeom>
        </p:spPr>
      </p:pic>
      <p:pic>
        <p:nvPicPr>
          <p:cNvPr id="15" name="Kép 14" descr="táblázat2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27712" y="5382344"/>
            <a:ext cx="33528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Csoportba foglalás 17"/>
          <p:cNvGrpSpPr/>
          <p:nvPr/>
        </p:nvGrpSpPr>
        <p:grpSpPr>
          <a:xfrm>
            <a:off x="165110" y="1252593"/>
            <a:ext cx="6048672" cy="4768695"/>
            <a:chOff x="165110" y="1252593"/>
            <a:chExt cx="6048672" cy="476869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0178" b="10272"/>
            <a:stretch>
              <a:fillRect/>
            </a:stretch>
          </p:blipFill>
          <p:spPr bwMode="auto">
            <a:xfrm>
              <a:off x="165110" y="1252593"/>
              <a:ext cx="6048672" cy="4680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Kép 12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  </a:ext>
              </a:extLst>
            </a:blip>
            <a:srcRect t="10321" b="10205"/>
            <a:stretch/>
          </p:blipFill>
          <p:spPr bwMode="auto">
            <a:xfrm>
              <a:off x="179512" y="2780928"/>
              <a:ext cx="5976664" cy="32403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églalap 15"/>
            <p:cNvSpPr/>
            <p:nvPr/>
          </p:nvSpPr>
          <p:spPr>
            <a:xfrm>
              <a:off x="2591832" y="2790000"/>
              <a:ext cx="1980168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Téglalap 16"/>
            <p:cNvSpPr/>
            <p:nvPr/>
          </p:nvSpPr>
          <p:spPr>
            <a:xfrm>
              <a:off x="2591832" y="4406400"/>
              <a:ext cx="1908160" cy="99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002060"/>
                </a:solidFill>
              </a:rPr>
              <a:t>Komponensek azonosítása</a:t>
            </a:r>
            <a:endParaRPr lang="hu-HU" sz="4000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04056"/>
          </a:xfrm>
        </p:spPr>
        <p:txBody>
          <a:bodyPr>
            <a:normAutofit/>
          </a:bodyPr>
          <a:lstStyle/>
          <a:p>
            <a:r>
              <a:rPr lang="hu-HU" sz="2000" dirty="0" smtClean="0">
                <a:solidFill>
                  <a:srgbClr val="002060"/>
                </a:solidFill>
              </a:rPr>
              <a:t>2 MRM átmenet; MRM arány; </a:t>
            </a:r>
            <a:r>
              <a:rPr lang="hu-HU" sz="2000" dirty="0" err="1" smtClean="0">
                <a:solidFill>
                  <a:srgbClr val="002060"/>
                </a:solidFill>
              </a:rPr>
              <a:t>quantifier</a:t>
            </a:r>
            <a:r>
              <a:rPr lang="hu-HU" sz="2000" dirty="0" smtClean="0">
                <a:solidFill>
                  <a:srgbClr val="002060"/>
                </a:solidFill>
              </a:rPr>
              <a:t>, </a:t>
            </a:r>
            <a:r>
              <a:rPr lang="hu-HU" sz="2000" dirty="0" err="1" smtClean="0">
                <a:solidFill>
                  <a:srgbClr val="002060"/>
                </a:solidFill>
              </a:rPr>
              <a:t>qualifier</a:t>
            </a:r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83568" y="3068960"/>
            <a:ext cx="1327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Fluoxetine</a:t>
            </a:r>
            <a:r>
              <a:rPr lang="hu-HU" dirty="0" smtClean="0"/>
              <a:t> 1</a:t>
            </a:r>
          </a:p>
          <a:p>
            <a:r>
              <a:rPr lang="hu-HU" dirty="0" smtClean="0"/>
              <a:t>(</a:t>
            </a:r>
            <a:r>
              <a:rPr lang="hu-HU" dirty="0" err="1" smtClean="0"/>
              <a:t>Quantifier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83568" y="4639913"/>
            <a:ext cx="1327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Fluoxetine</a:t>
            </a:r>
            <a:r>
              <a:rPr lang="hu-HU" dirty="0" smtClean="0"/>
              <a:t> 2</a:t>
            </a:r>
          </a:p>
          <a:p>
            <a:r>
              <a:rPr lang="hu-HU" dirty="0" smtClean="0"/>
              <a:t>(</a:t>
            </a:r>
            <a:r>
              <a:rPr lang="hu-HU" dirty="0" err="1" smtClean="0"/>
              <a:t>Qualifier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1477" b="2317"/>
          <a:stretch>
            <a:fillRect/>
          </a:stretch>
        </p:blipFill>
        <p:spPr bwMode="auto">
          <a:xfrm>
            <a:off x="4716016" y="3573016"/>
            <a:ext cx="4283968" cy="308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Kanyar jobbra 18"/>
          <p:cNvSpPr/>
          <p:nvPr/>
        </p:nvSpPr>
        <p:spPr>
          <a:xfrm>
            <a:off x="2915816" y="5949280"/>
            <a:ext cx="1728192" cy="576064"/>
          </a:xfrm>
          <a:prstGeom prst="bentArrow">
            <a:avLst>
              <a:gd name="adj1" fmla="val 11976"/>
              <a:gd name="adj2" fmla="val 17674"/>
              <a:gd name="adj3" fmla="val 21744"/>
              <a:gd name="adj4" fmla="val 60031"/>
            </a:avLst>
          </a:pr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6300192" y="1916832"/>
            <a:ext cx="2618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002060"/>
                </a:solidFill>
              </a:rPr>
              <a:t>Scheduled</a:t>
            </a:r>
            <a:r>
              <a:rPr lang="hu-HU" sz="2400" dirty="0" smtClean="0">
                <a:solidFill>
                  <a:srgbClr val="002060"/>
                </a:solidFill>
              </a:rPr>
              <a:t> MRM + IDA-MS/MS</a:t>
            </a:r>
            <a:endParaRPr lang="hu-HU" sz="2400" dirty="0">
              <a:solidFill>
                <a:srgbClr val="00206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6876256" y="4221088"/>
            <a:ext cx="1905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Fluoxetine</a:t>
            </a:r>
            <a:r>
              <a:rPr lang="hu-HU" dirty="0" smtClean="0"/>
              <a:t> MS/</a:t>
            </a:r>
            <a:r>
              <a:rPr lang="hu-HU" dirty="0" err="1" smtClean="0"/>
              <a:t>MS</a:t>
            </a:r>
            <a:endParaRPr lang="hu-HU" dirty="0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18</a:t>
            </a:fld>
            <a:endParaRPr lang="hu-HU"/>
          </a:p>
        </p:txBody>
      </p:sp>
      <p:pic>
        <p:nvPicPr>
          <p:cNvPr id="14" name="Kép 13" descr="4745483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5445224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002060"/>
                </a:solidFill>
              </a:rPr>
              <a:t>Végeredmény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19</a:t>
            </a:fld>
            <a:endParaRPr lang="hu-HU"/>
          </a:p>
        </p:txBody>
      </p:sp>
      <p:pic>
        <p:nvPicPr>
          <p:cNvPr id="5" name="Kép 4" descr="gyogyszerek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908720"/>
            <a:ext cx="8784976" cy="475252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211960" y="1052736"/>
            <a:ext cx="695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002060"/>
                </a:solidFill>
              </a:rPr>
              <a:t>100 </a:t>
            </a:r>
            <a:r>
              <a:rPr lang="hu-HU" sz="1200" b="1" dirty="0" err="1" smtClean="0">
                <a:solidFill>
                  <a:srgbClr val="002060"/>
                </a:solidFill>
              </a:rPr>
              <a:t>ng</a:t>
            </a:r>
            <a:r>
              <a:rPr lang="hu-HU" sz="1200" b="1" dirty="0" smtClean="0">
                <a:solidFill>
                  <a:srgbClr val="002060"/>
                </a:solidFill>
              </a:rPr>
              <a:t>/ml</a:t>
            </a:r>
            <a:endParaRPr lang="hu-HU" sz="1200" b="1" dirty="0">
              <a:solidFill>
                <a:srgbClr val="00206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5496" y="585810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2060"/>
                </a:solidFill>
              </a:rPr>
              <a:t>A: Víz (10mM </a:t>
            </a:r>
            <a:r>
              <a:rPr lang="hu-HU" sz="1400" b="1" dirty="0" err="1" smtClean="0">
                <a:solidFill>
                  <a:srgbClr val="002060"/>
                </a:solidFill>
              </a:rPr>
              <a:t>ammónium-formiát</a:t>
            </a:r>
            <a:r>
              <a:rPr lang="hu-HU" sz="1400" b="1" dirty="0" smtClean="0">
                <a:solidFill>
                  <a:srgbClr val="002060"/>
                </a:solidFill>
              </a:rPr>
              <a:t>)</a:t>
            </a:r>
            <a:br>
              <a:rPr lang="hu-HU" sz="1400" b="1" dirty="0" smtClean="0">
                <a:solidFill>
                  <a:srgbClr val="002060"/>
                </a:solidFill>
              </a:rPr>
            </a:br>
            <a:r>
              <a:rPr lang="hu-HU" sz="1400" b="1" dirty="0" smtClean="0">
                <a:solidFill>
                  <a:srgbClr val="002060"/>
                </a:solidFill>
              </a:rPr>
              <a:t>B: ACN (0,1% hangyasav)</a:t>
            </a:r>
            <a:endParaRPr lang="hu-HU" sz="1400" b="1" dirty="0">
              <a:solidFill>
                <a:srgbClr val="00206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771800" y="5877272"/>
            <a:ext cx="3500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002060"/>
                </a:solidFill>
              </a:rPr>
              <a:t>Oszlop: </a:t>
            </a:r>
            <a:r>
              <a:rPr lang="hu-HU" sz="1400" b="1" dirty="0" err="1" smtClean="0">
                <a:solidFill>
                  <a:srgbClr val="002060"/>
                </a:solidFill>
              </a:rPr>
              <a:t>Hypersil</a:t>
            </a:r>
            <a:r>
              <a:rPr lang="hu-HU" sz="1400" b="1" dirty="0" smtClean="0">
                <a:solidFill>
                  <a:srgbClr val="002060"/>
                </a:solidFill>
              </a:rPr>
              <a:t> BDS-C18 4,6 × 10 mm (3µm)</a:t>
            </a:r>
          </a:p>
          <a:p>
            <a:r>
              <a:rPr lang="hu-HU" sz="1400" b="1" dirty="0" smtClean="0">
                <a:solidFill>
                  <a:srgbClr val="002060"/>
                </a:solidFill>
              </a:rPr>
              <a:t>Áramlási sebesség: </a:t>
            </a:r>
            <a:r>
              <a:rPr lang="hu-HU" sz="1400" b="1" dirty="0" smtClean="0">
                <a:solidFill>
                  <a:srgbClr val="002060"/>
                </a:solidFill>
              </a:rPr>
              <a:t>600µl/perc</a:t>
            </a:r>
            <a:endParaRPr lang="hu-HU" sz="1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300192" y="5877272"/>
            <a:ext cx="287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002060"/>
                </a:solidFill>
              </a:rPr>
              <a:t>64 MRM (</a:t>
            </a:r>
            <a:r>
              <a:rPr lang="hu-HU" sz="1400" b="1" dirty="0" err="1" smtClean="0">
                <a:solidFill>
                  <a:srgbClr val="002060"/>
                </a:solidFill>
              </a:rPr>
              <a:t>Scheduled</a:t>
            </a:r>
            <a:r>
              <a:rPr lang="hu-HU" sz="1400" b="1" dirty="0" smtClean="0">
                <a:solidFill>
                  <a:srgbClr val="002060"/>
                </a:solidFill>
              </a:rPr>
              <a:t> </a:t>
            </a:r>
            <a:r>
              <a:rPr lang="hu-HU" sz="1400" b="1" dirty="0" err="1" smtClean="0">
                <a:solidFill>
                  <a:srgbClr val="002060"/>
                </a:solidFill>
              </a:rPr>
              <a:t>MRM</a:t>
            </a:r>
            <a:r>
              <a:rPr lang="hu-HU" sz="1400" b="1" dirty="0" smtClean="0">
                <a:solidFill>
                  <a:srgbClr val="002060"/>
                </a:solidFill>
              </a:rPr>
              <a:t> módszer)</a:t>
            </a:r>
          </a:p>
          <a:p>
            <a:r>
              <a:rPr lang="hu-HU" sz="1400" b="1" dirty="0" smtClean="0">
                <a:solidFill>
                  <a:srgbClr val="002060"/>
                </a:solidFill>
              </a:rPr>
              <a:t>32 komponens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gyetemi anyagok\PhD\Elővédés\ther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800" y="1752600"/>
            <a:ext cx="3759200" cy="51054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002060"/>
                </a:solidFill>
              </a:rPr>
              <a:t>Bevezetés</a:t>
            </a:r>
            <a:endParaRPr lang="hu-HU" sz="4000" b="1" dirty="0">
              <a:solidFill>
                <a:srgbClr val="002060"/>
              </a:solidFill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82168" y="1365539"/>
            <a:ext cx="5890032" cy="4619625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Terápiás Gyógyszerszint Monitorozás, Therapeutic Drug Monitoring (TDM)</a:t>
            </a:r>
          </a:p>
          <a:p>
            <a:r>
              <a:rPr lang="hu-HU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Farmakokinetika</a:t>
            </a:r>
            <a:r>
              <a:rPr lang="hu-H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(ADME), </a:t>
            </a:r>
            <a:r>
              <a:rPr lang="hu-HU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farmakodinámia</a:t>
            </a:r>
            <a:endParaRPr lang="hu-HU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Gyógyszer vérszint értékek, személyre szabott terápia</a:t>
            </a:r>
          </a:p>
          <a:p>
            <a:r>
              <a:rPr lang="hu-H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Terápiás tartomány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836712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Összefoglalás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Terápiás gyógyszerszint monitorozás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Immunesszé módszerek kiváltása tömegspektrometriás módszerekkel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Mennyiségi meghatározások szempontjai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Új megközelítések, klinikák szempontjai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Nagy áteresztőképességű, sok komponens mérésére alkalmas módszer kifejlesztése a klinikák számára, ezek alkalmazása éles mintákon.</a:t>
            </a:r>
            <a:endParaRPr lang="hu-HU" sz="1800" dirty="0" smtClean="0">
              <a:solidFill>
                <a:srgbClr val="00206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002060"/>
                </a:solidFill>
              </a:rPr>
              <a:t>Köszönetnyilvánítás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57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u-HU" dirty="0" smtClean="0">
                <a:solidFill>
                  <a:srgbClr val="002060"/>
                </a:solidFill>
              </a:rPr>
              <a:t>Szabó Pál, Imre Tímea, Márta Zoltán (Műszercentrum, MS </a:t>
            </a:r>
            <a:r>
              <a:rPr lang="hu-HU" dirty="0" err="1" smtClean="0">
                <a:solidFill>
                  <a:srgbClr val="002060"/>
                </a:solidFill>
              </a:rPr>
              <a:t>Metabolomika</a:t>
            </a:r>
            <a:r>
              <a:rPr lang="hu-HU" dirty="0" smtClean="0">
                <a:solidFill>
                  <a:srgbClr val="002060"/>
                </a:solidFill>
              </a:rPr>
              <a:t> Kutatólabor)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u-HU" dirty="0" smtClean="0">
                <a:solidFill>
                  <a:srgbClr val="002060"/>
                </a:solidFill>
              </a:rPr>
              <a:t>Fekete Jenő   (BME VBK, Szervetlen és Analitikai Kémia Tanszék)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u-HU" dirty="0" err="1" smtClean="0">
                <a:solidFill>
                  <a:srgbClr val="002060"/>
                </a:solidFill>
              </a:rPr>
              <a:t>Kalapos-Kovács</a:t>
            </a:r>
            <a:r>
              <a:rPr lang="hu-HU" dirty="0" smtClean="0">
                <a:solidFill>
                  <a:srgbClr val="002060"/>
                </a:solidFill>
              </a:rPr>
              <a:t> Bernadett, </a:t>
            </a:r>
            <a:r>
              <a:rPr lang="hu-HU" dirty="0" err="1" smtClean="0">
                <a:solidFill>
                  <a:srgbClr val="002060"/>
                </a:solidFill>
              </a:rPr>
              <a:t>Klebovich</a:t>
            </a:r>
            <a:r>
              <a:rPr lang="hu-HU" dirty="0" smtClean="0">
                <a:solidFill>
                  <a:srgbClr val="002060"/>
                </a:solidFill>
              </a:rPr>
              <a:t> Imre (SE, Gyógyszerésztudományi Kar, Gyógyszerészeti Intézet)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u-HU" dirty="0" smtClean="0">
                <a:solidFill>
                  <a:srgbClr val="002060"/>
                </a:solidFill>
              </a:rPr>
              <a:t>Dobi Zoltán (MTA-TTK, SZKI, </a:t>
            </a:r>
            <a:r>
              <a:rPr lang="hu-HU" dirty="0" err="1" smtClean="0">
                <a:solidFill>
                  <a:srgbClr val="002060"/>
                </a:solidFill>
              </a:rPr>
              <a:t>Organokatalízis</a:t>
            </a:r>
            <a:r>
              <a:rPr lang="hu-HU" dirty="0" smtClean="0">
                <a:solidFill>
                  <a:srgbClr val="002060"/>
                </a:solidFill>
              </a:rPr>
              <a:t> Kutatócsoport)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u-HU" dirty="0" smtClean="0">
                <a:solidFill>
                  <a:srgbClr val="002060"/>
                </a:solidFill>
              </a:rPr>
              <a:t>Mészáros Katalin, Patócs Attila (MTA-SE Lendület Örökletes Endokrin Daganatok Kutatócsoport)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u-HU" dirty="0" err="1" smtClean="0">
                <a:solidFill>
                  <a:srgbClr val="002060"/>
                </a:solidFill>
              </a:rPr>
              <a:t>Monostory</a:t>
            </a:r>
            <a:r>
              <a:rPr lang="hu-HU" dirty="0" smtClean="0">
                <a:solidFill>
                  <a:srgbClr val="002060"/>
                </a:solidFill>
              </a:rPr>
              <a:t> Katalin és csoportja (MTA-TTK, Metabolikus Gyógyszer-kölcsönhatások Kutatócsoport)</a:t>
            </a:r>
          </a:p>
        </p:txBody>
      </p:sp>
      <p:pic>
        <p:nvPicPr>
          <p:cNvPr id="9218" name="Picture 2" descr="http://esemenyhorizont.uw.hu/2010/ezoter/krszt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162305" cy="216025"/>
          </a:xfrm>
          <a:prstGeom prst="rect">
            <a:avLst/>
          </a:prstGeom>
          <a:noFill/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Köszönöm a figyelmet!</a:t>
            </a:r>
            <a:endParaRPr lang="hu-H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002060"/>
                </a:solidFill>
              </a:rPr>
              <a:t>Miért fontos?</a:t>
            </a:r>
            <a:endParaRPr lang="hu-HU" sz="4000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68760"/>
            <a:ext cx="8820472" cy="2880320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002060"/>
                </a:solidFill>
              </a:rPr>
              <a:t>Azonos dózis, eltérő vérszint. Mi az oka?</a:t>
            </a:r>
          </a:p>
          <a:p>
            <a:r>
              <a:rPr lang="hu-HU" sz="2800" dirty="0" smtClean="0">
                <a:solidFill>
                  <a:srgbClr val="002060"/>
                </a:solidFill>
              </a:rPr>
              <a:t>”Külső” tényezők: interakciók, táplálék, dohányzás, alkohol, földrajzi környezet, más gyógyszerek</a:t>
            </a:r>
          </a:p>
          <a:p>
            <a:r>
              <a:rPr lang="hu-HU" sz="2800" dirty="0" smtClean="0">
                <a:solidFill>
                  <a:srgbClr val="002060"/>
                </a:solidFill>
              </a:rPr>
              <a:t>”Belső” tényezők: nem, életkor, testsúly, betegségek</a:t>
            </a:r>
          </a:p>
        </p:txBody>
      </p:sp>
      <p:pic>
        <p:nvPicPr>
          <p:cNvPr id="4" name="Kép 3" descr="50269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365104"/>
            <a:ext cx="1431032" cy="1908043"/>
          </a:xfrm>
          <a:prstGeom prst="rect">
            <a:avLst/>
          </a:prstGeom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323528" y="3212976"/>
            <a:ext cx="849694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Genetikai tényezők, genetikai polimorfizmus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Szűk terápiás tartomány, toxikus mellékhatások</a:t>
            </a: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323528" y="4437112"/>
            <a:ext cx="633670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Immunesszé vs. Tömegspektrometria (LC-MS/MS)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Az analitika szerepe a betegségek kezelésében</a:t>
            </a:r>
            <a:endParaRPr lang="hu-HU" b="1" dirty="0">
              <a:solidFill>
                <a:srgbClr val="002060"/>
              </a:solidFill>
            </a:endParaRPr>
          </a:p>
        </p:txBody>
      </p:sp>
      <p:grpSp>
        <p:nvGrpSpPr>
          <p:cNvPr id="28" name="Csoportba foglalás 27"/>
          <p:cNvGrpSpPr/>
          <p:nvPr/>
        </p:nvGrpSpPr>
        <p:grpSpPr>
          <a:xfrm>
            <a:off x="0" y="1412776"/>
            <a:ext cx="9144000" cy="5445224"/>
            <a:chOff x="0" y="1412776"/>
            <a:chExt cx="9144000" cy="5445224"/>
          </a:xfrm>
        </p:grpSpPr>
        <p:grpSp>
          <p:nvGrpSpPr>
            <p:cNvPr id="27" name="Csoportba foglalás 26"/>
            <p:cNvGrpSpPr/>
            <p:nvPr/>
          </p:nvGrpSpPr>
          <p:grpSpPr>
            <a:xfrm>
              <a:off x="0" y="1412776"/>
              <a:ext cx="9144000" cy="5445224"/>
              <a:chOff x="0" y="1412776"/>
              <a:chExt cx="9144000" cy="5445224"/>
            </a:xfrm>
          </p:grpSpPr>
          <p:graphicFrame>
            <p:nvGraphicFramePr>
              <p:cNvPr id="4" name="Diagram 3"/>
              <p:cNvGraphicFramePr/>
              <p:nvPr/>
            </p:nvGraphicFramePr>
            <p:xfrm>
              <a:off x="0" y="2132856"/>
              <a:ext cx="9144000" cy="41202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cxnSp>
            <p:nvCxnSpPr>
              <p:cNvPr id="6" name="Egyenes összekötő nyíllal 5"/>
              <p:cNvCxnSpPr/>
              <p:nvPr/>
            </p:nvCxnSpPr>
            <p:spPr>
              <a:xfrm>
                <a:off x="1259632" y="2924944"/>
                <a:ext cx="720080" cy="576064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Szövegdoboz 6"/>
              <p:cNvSpPr txBox="1"/>
              <p:nvPr/>
            </p:nvSpPr>
            <p:spPr>
              <a:xfrm>
                <a:off x="755576" y="2564904"/>
                <a:ext cx="732893" cy="374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Orvos</a:t>
                </a:r>
                <a:endParaRPr lang="hu-HU" dirty="0"/>
              </a:p>
            </p:txBody>
          </p:sp>
          <p:cxnSp>
            <p:nvCxnSpPr>
              <p:cNvPr id="8" name="Egyenes összekötő nyíllal 7"/>
              <p:cNvCxnSpPr/>
              <p:nvPr/>
            </p:nvCxnSpPr>
            <p:spPr>
              <a:xfrm flipV="1">
                <a:off x="1475656" y="4869160"/>
                <a:ext cx="576064" cy="576064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Szövegdoboz 10"/>
              <p:cNvSpPr txBox="1"/>
              <p:nvPr/>
            </p:nvSpPr>
            <p:spPr>
              <a:xfrm>
                <a:off x="467544" y="5517232"/>
                <a:ext cx="15121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Gyógyszerész/farmakológus</a:t>
                </a:r>
                <a:endParaRPr lang="hu-HU" dirty="0"/>
              </a:p>
            </p:txBody>
          </p:sp>
          <p:sp>
            <p:nvSpPr>
              <p:cNvPr id="12" name="Szövegdoboz 11"/>
              <p:cNvSpPr txBox="1"/>
              <p:nvPr/>
            </p:nvSpPr>
            <p:spPr>
              <a:xfrm>
                <a:off x="6156176" y="1700808"/>
                <a:ext cx="752065" cy="374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Nővér</a:t>
                </a:r>
                <a:endParaRPr lang="hu-HU" dirty="0"/>
              </a:p>
            </p:txBody>
          </p:sp>
          <p:sp>
            <p:nvSpPr>
              <p:cNvPr id="13" name="Szövegdoboz 12"/>
              <p:cNvSpPr txBox="1"/>
              <p:nvPr/>
            </p:nvSpPr>
            <p:spPr>
              <a:xfrm>
                <a:off x="5940152" y="2564904"/>
                <a:ext cx="1194238" cy="3744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Mintavétel</a:t>
                </a:r>
                <a:endParaRPr lang="hu-HU" dirty="0"/>
              </a:p>
            </p:txBody>
          </p:sp>
          <p:cxnSp>
            <p:nvCxnSpPr>
              <p:cNvPr id="15" name="Egyenes összekötő nyíllal 14"/>
              <p:cNvCxnSpPr/>
              <p:nvPr/>
            </p:nvCxnSpPr>
            <p:spPr>
              <a:xfrm>
                <a:off x="6516216" y="2060848"/>
                <a:ext cx="7601" cy="354605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gyenes összekötő nyíllal 16"/>
              <p:cNvCxnSpPr/>
              <p:nvPr/>
            </p:nvCxnSpPr>
            <p:spPr>
              <a:xfrm>
                <a:off x="6516216" y="2996952"/>
                <a:ext cx="0" cy="504056"/>
              </a:xfrm>
              <a:prstGeom prst="straightConnector1">
                <a:avLst/>
              </a:prstGeom>
              <a:ln w="254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Szövegdoboz 24"/>
              <p:cNvSpPr txBox="1"/>
              <p:nvPr/>
            </p:nvSpPr>
            <p:spPr>
              <a:xfrm>
                <a:off x="2555776" y="1412776"/>
                <a:ext cx="22336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dirty="0" smtClean="0"/>
                  <a:t>Klinikai mikrobiológus (fertőzések esetén)</a:t>
                </a:r>
                <a:endParaRPr lang="hu-HU" dirty="0"/>
              </a:p>
            </p:txBody>
          </p:sp>
          <p:sp>
            <p:nvSpPr>
              <p:cNvPr id="26" name="Szövegdoboz 25"/>
              <p:cNvSpPr txBox="1"/>
              <p:nvPr/>
            </p:nvSpPr>
            <p:spPr>
              <a:xfrm>
                <a:off x="2627784" y="2492896"/>
                <a:ext cx="2232247" cy="6552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dirty="0" err="1" smtClean="0"/>
                  <a:t>Antimikrobás</a:t>
                </a:r>
                <a:r>
                  <a:rPr lang="hu-HU" dirty="0" smtClean="0"/>
                  <a:t> érzékenységvizsgálat</a:t>
                </a:r>
                <a:endParaRPr lang="hu-HU" dirty="0"/>
              </a:p>
            </p:txBody>
          </p:sp>
          <p:cxnSp>
            <p:nvCxnSpPr>
              <p:cNvPr id="32" name="Egyenes összekötő nyíllal 31"/>
              <p:cNvCxnSpPr/>
              <p:nvPr/>
            </p:nvCxnSpPr>
            <p:spPr>
              <a:xfrm>
                <a:off x="3635896" y="2060848"/>
                <a:ext cx="0" cy="36004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gyenes összekötő nyíllal 36"/>
              <p:cNvCxnSpPr/>
              <p:nvPr/>
            </p:nvCxnSpPr>
            <p:spPr>
              <a:xfrm>
                <a:off x="3635896" y="3284984"/>
                <a:ext cx="0" cy="648072"/>
              </a:xfrm>
              <a:prstGeom prst="straightConnector1">
                <a:avLst/>
              </a:prstGeom>
              <a:ln w="254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Szövegdoboz 40"/>
              <p:cNvSpPr txBox="1"/>
              <p:nvPr/>
            </p:nvSpPr>
            <p:spPr>
              <a:xfrm>
                <a:off x="4716016" y="6211669"/>
                <a:ext cx="15121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dirty="0" smtClean="0"/>
                  <a:t>Analitikus/</a:t>
                </a:r>
              </a:p>
              <a:p>
                <a:pPr algn="ctr"/>
                <a:r>
                  <a:rPr lang="hu-HU" dirty="0" smtClean="0"/>
                  <a:t>vegyész</a:t>
                </a:r>
              </a:p>
            </p:txBody>
          </p:sp>
          <p:sp>
            <p:nvSpPr>
              <p:cNvPr id="42" name="Szövegdoboz 41"/>
              <p:cNvSpPr txBox="1"/>
              <p:nvPr/>
            </p:nvSpPr>
            <p:spPr>
              <a:xfrm>
                <a:off x="4499992" y="5157192"/>
                <a:ext cx="1944216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dirty="0" smtClean="0"/>
                  <a:t>Analitikai módszerfejlesztés</a:t>
                </a:r>
                <a:endParaRPr lang="hu-HU" dirty="0"/>
              </a:p>
            </p:txBody>
          </p:sp>
          <p:cxnSp>
            <p:nvCxnSpPr>
              <p:cNvPr id="44" name="Egyenes összekötő nyíllal 43"/>
              <p:cNvCxnSpPr/>
              <p:nvPr/>
            </p:nvCxnSpPr>
            <p:spPr>
              <a:xfrm flipV="1">
                <a:off x="5436096" y="5877272"/>
                <a:ext cx="0" cy="36004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nyíllal 46"/>
              <p:cNvCxnSpPr/>
              <p:nvPr/>
            </p:nvCxnSpPr>
            <p:spPr>
              <a:xfrm flipV="1">
                <a:off x="5436096" y="4437112"/>
                <a:ext cx="0" cy="648072"/>
              </a:xfrm>
              <a:prstGeom prst="straightConnector1">
                <a:avLst/>
              </a:prstGeom>
              <a:ln w="254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Szövegdoboz 47"/>
              <p:cNvSpPr txBox="1"/>
              <p:nvPr/>
            </p:nvSpPr>
            <p:spPr>
              <a:xfrm>
                <a:off x="6660232" y="5229200"/>
                <a:ext cx="1944216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dirty="0" smtClean="0"/>
                  <a:t>Szoftver a gyógyszeradagolás optimálásához</a:t>
                </a:r>
                <a:endParaRPr lang="hu-HU" dirty="0"/>
              </a:p>
            </p:txBody>
          </p:sp>
          <p:cxnSp>
            <p:nvCxnSpPr>
              <p:cNvPr id="50" name="Egyenes összekötő nyíllal 49"/>
              <p:cNvCxnSpPr/>
              <p:nvPr/>
            </p:nvCxnSpPr>
            <p:spPr>
              <a:xfrm flipV="1">
                <a:off x="7524328" y="4437112"/>
                <a:ext cx="0" cy="720080"/>
              </a:xfrm>
              <a:prstGeom prst="straightConnector1">
                <a:avLst/>
              </a:prstGeom>
              <a:ln w="254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nyíllal 52"/>
              <p:cNvCxnSpPr/>
              <p:nvPr/>
            </p:nvCxnSpPr>
            <p:spPr>
              <a:xfrm>
                <a:off x="8460432" y="2996952"/>
                <a:ext cx="0" cy="504056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Szövegdoboz 50"/>
            <p:cNvSpPr txBox="1"/>
            <p:nvPr/>
          </p:nvSpPr>
          <p:spPr>
            <a:xfrm>
              <a:off x="7631833" y="2276872"/>
              <a:ext cx="1512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Gyógyszerész/farmakológus</a:t>
              </a:r>
              <a:endParaRPr lang="hu-HU" dirty="0"/>
            </a:p>
          </p:txBody>
        </p:sp>
      </p:grpSp>
      <p:sp>
        <p:nvSpPr>
          <p:cNvPr id="24" name="Dia számának hely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Célok</a:t>
            </a: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 smtClean="0">
                <a:solidFill>
                  <a:srgbClr val="002060"/>
                </a:solidFill>
              </a:rPr>
              <a:t>Maximális farmakológiai hatás elérése, a</a:t>
            </a:r>
            <a:br>
              <a:rPr lang="hu-HU" dirty="0" smtClean="0">
                <a:solidFill>
                  <a:srgbClr val="002060"/>
                </a:solidFill>
              </a:rPr>
            </a:br>
            <a:r>
              <a:rPr lang="hu-HU" dirty="0" smtClean="0">
                <a:solidFill>
                  <a:srgbClr val="002060"/>
                </a:solidFill>
              </a:rPr>
              <a:t>mellékhatások, költségek, gyógyszerterhelés csökkentése, a kezelés minőségének javítása.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Cél: Tömegspektrometriás mennyiségi meghatározás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Megoldandó problémák három területen is jelentkezhetnek:</a:t>
            </a:r>
          </a:p>
          <a:p>
            <a:pPr>
              <a:buNone/>
            </a:pPr>
            <a:r>
              <a:rPr lang="hu-HU" dirty="0" smtClean="0">
                <a:solidFill>
                  <a:srgbClr val="002060"/>
                </a:solidFill>
              </a:rPr>
              <a:t>		1. Minta-előkészítés</a:t>
            </a:r>
          </a:p>
          <a:p>
            <a:pPr>
              <a:buNone/>
            </a:pPr>
            <a:r>
              <a:rPr lang="hu-HU" dirty="0" smtClean="0">
                <a:solidFill>
                  <a:srgbClr val="002060"/>
                </a:solidFill>
              </a:rPr>
              <a:t>		2. Kromatográfia</a:t>
            </a:r>
          </a:p>
          <a:p>
            <a:pPr>
              <a:buNone/>
            </a:pPr>
            <a:r>
              <a:rPr lang="hu-HU" dirty="0" smtClean="0">
                <a:solidFill>
                  <a:srgbClr val="002060"/>
                </a:solidFill>
              </a:rPr>
              <a:t>		3. Tömegspektrometria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84784"/>
            <a:ext cx="8280920" cy="5184576"/>
          </a:xfrm>
        </p:spPr>
        <p:txBody>
          <a:bodyPr>
            <a:noAutofit/>
          </a:bodyPr>
          <a:lstStyle/>
          <a:p>
            <a:r>
              <a:rPr lang="hu-HU" sz="2600" dirty="0" smtClean="0">
                <a:solidFill>
                  <a:srgbClr val="002060"/>
                </a:solidFill>
              </a:rPr>
              <a:t>A klinikák szempontjai; Mennyiségi meghatározás</a:t>
            </a:r>
          </a:p>
          <a:p>
            <a:r>
              <a:rPr lang="hu-HU" sz="2600" dirty="0" smtClean="0">
                <a:solidFill>
                  <a:srgbClr val="002060"/>
                </a:solidFill>
              </a:rPr>
              <a:t>Meddig növelhető az egyszerre meghatározható komponensek száma?</a:t>
            </a:r>
          </a:p>
          <a:p>
            <a:r>
              <a:rPr lang="hu-HU" sz="2600" dirty="0" smtClean="0">
                <a:solidFill>
                  <a:srgbClr val="002060"/>
                </a:solidFill>
              </a:rPr>
              <a:t>Egy  kalibráló oldatból hány vegyületet tudunk meghatározni?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u-HU" sz="2600" dirty="0" smtClean="0">
                <a:solidFill>
                  <a:srgbClr val="002060"/>
                </a:solidFill>
              </a:rPr>
              <a:t>Nagy koncentrációjú oldatoknál a detektor telítődik vagy az oszlop? Megoldás?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u-HU" sz="2600" dirty="0" smtClean="0">
                <a:solidFill>
                  <a:srgbClr val="002060"/>
                </a:solidFill>
              </a:rPr>
              <a:t>Ionszupresszió/mátrixhatás?</a:t>
            </a:r>
            <a:endParaRPr lang="hu-HU" sz="2600" dirty="0" smtClean="0">
              <a:solidFill>
                <a:srgbClr val="00206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hu-HU" sz="2600" dirty="0" smtClean="0">
                <a:solidFill>
                  <a:srgbClr val="002060"/>
                </a:solidFill>
              </a:rPr>
              <a:t>Komponensek azonosítása, ha csak egy MRM átmenet van?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0" y="188640"/>
            <a:ext cx="914400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3. Tömegspektrometria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komplex módszerfejlesztés nehézségei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Meddig növelhető az egyszerre meghatározható komponensek száma?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Kép 3" descr="screening with S MR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337290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39552" y="5013176"/>
            <a:ext cx="80893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dirty="0" smtClean="0"/>
              <a:t> </a:t>
            </a:r>
            <a:r>
              <a:rPr lang="hu-HU" sz="2000" dirty="0" smtClean="0">
                <a:solidFill>
                  <a:srgbClr val="002060"/>
                </a:solidFill>
              </a:rPr>
              <a:t>Egyszerre akár 300, 500 vagy 1000 MRM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</a:rPr>
              <a:t> De hány vegyületet tudunk ténylegesen egy oldatból meghatározni?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</a:rPr>
              <a:t>Ionszupresszió</a:t>
            </a:r>
            <a:r>
              <a:rPr lang="hu-HU" sz="2000" dirty="0" smtClean="0">
                <a:solidFill>
                  <a:srgbClr val="002060"/>
                </a:solidFill>
              </a:rPr>
              <a:t>, ionerősítés?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</a:rPr>
              <a:t> Nincs minden vegyületre egyformán jó módszer…kompromisszumok!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</a:rPr>
              <a:t> Érdemes lehet csoportosítani a vegyületeket különböző szempontok szerint</a:t>
            </a:r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002060"/>
                </a:solidFill>
              </a:rPr>
              <a:t>Ionszupresszió, mátrixhatás</a:t>
            </a:r>
            <a:endParaRPr lang="hu-HU" sz="4000" b="1" dirty="0">
              <a:solidFill>
                <a:srgbClr val="00206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8</a:t>
            </a:fld>
            <a:endParaRPr lang="hu-HU"/>
          </a:p>
        </p:txBody>
      </p:sp>
      <p:pic>
        <p:nvPicPr>
          <p:cNvPr id="5" name="Kép 4" descr="ionsup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360" y="707081"/>
            <a:ext cx="8380096" cy="531420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51520" y="602128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Parinya</a:t>
            </a:r>
            <a:r>
              <a:rPr lang="hu-HU" sz="1400" dirty="0" smtClean="0"/>
              <a:t> </a:t>
            </a:r>
            <a:r>
              <a:rPr lang="hu-HU" sz="1400" dirty="0" err="1" smtClean="0"/>
              <a:t>Panuwet</a:t>
            </a:r>
            <a:r>
              <a:rPr lang="hu-HU" sz="1400" dirty="0" smtClean="0"/>
              <a:t> et </a:t>
            </a:r>
            <a:r>
              <a:rPr lang="hu-HU" sz="1400" dirty="0" err="1" smtClean="0"/>
              <a:t>al</a:t>
            </a:r>
            <a:r>
              <a:rPr lang="hu-HU" sz="1400" dirty="0" smtClean="0"/>
              <a:t>. (2016) </a:t>
            </a:r>
            <a:r>
              <a:rPr lang="hu-HU" sz="1400" dirty="0" err="1" smtClean="0"/>
              <a:t>Biological</a:t>
            </a:r>
            <a:r>
              <a:rPr lang="hu-HU" sz="1400" dirty="0" smtClean="0"/>
              <a:t> </a:t>
            </a:r>
            <a:r>
              <a:rPr lang="hu-HU" sz="1400" dirty="0" err="1" smtClean="0"/>
              <a:t>Matrix</a:t>
            </a:r>
            <a:r>
              <a:rPr lang="hu-HU" sz="1400" dirty="0" smtClean="0"/>
              <a:t> </a:t>
            </a:r>
            <a:r>
              <a:rPr lang="hu-HU" sz="1400" dirty="0" err="1" smtClean="0"/>
              <a:t>Effects</a:t>
            </a:r>
            <a:r>
              <a:rPr lang="hu-HU" sz="1400" dirty="0" smtClean="0"/>
              <a:t> in </a:t>
            </a:r>
            <a:r>
              <a:rPr lang="hu-HU" sz="1400" dirty="0" err="1" smtClean="0"/>
              <a:t>Quantitative</a:t>
            </a:r>
            <a:r>
              <a:rPr lang="hu-HU" sz="1400" dirty="0" smtClean="0"/>
              <a:t> Tandem Mass </a:t>
            </a:r>
            <a:r>
              <a:rPr lang="hu-HU" sz="1400" dirty="0" err="1" smtClean="0"/>
              <a:t>Spectrometry-</a:t>
            </a:r>
            <a:r>
              <a:rPr lang="en-US" sz="1400" dirty="0" smtClean="0"/>
              <a:t>Based </a:t>
            </a:r>
            <a:r>
              <a:rPr lang="hu-HU" sz="1400" dirty="0" smtClean="0"/>
              <a:t> </a:t>
            </a:r>
            <a:r>
              <a:rPr lang="en-US" sz="1400" dirty="0" smtClean="0"/>
              <a:t>Analytical Methods: Advancing </a:t>
            </a:r>
            <a:r>
              <a:rPr lang="en-US" sz="1400" dirty="0" err="1" smtClean="0"/>
              <a:t>Biomonitoring</a:t>
            </a:r>
            <a:r>
              <a:rPr lang="en-US" sz="1400" dirty="0" smtClean="0"/>
              <a:t>, Critical Reviews in Analytical Chemistry, 46:2,</a:t>
            </a:r>
            <a:r>
              <a:rPr lang="hu-HU" sz="1400" dirty="0" smtClean="0"/>
              <a:t> 93-105.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002060"/>
                </a:solidFill>
              </a:rPr>
              <a:t>Gyógyszerek terápiás tartománya</a:t>
            </a:r>
            <a:endParaRPr lang="hu-HU" sz="3600" b="1" dirty="0">
              <a:solidFill>
                <a:srgbClr val="002060"/>
              </a:solidFill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539552" y="953344"/>
            <a:ext cx="8121314" cy="5904656"/>
            <a:chOff x="539552" y="764704"/>
            <a:chExt cx="8121314" cy="5904656"/>
          </a:xfrm>
        </p:grpSpPr>
        <p:graphicFrame>
          <p:nvGraphicFramePr>
            <p:cNvPr id="4" name="Diagram 3"/>
            <p:cNvGraphicFramePr/>
            <p:nvPr/>
          </p:nvGraphicFramePr>
          <p:xfrm>
            <a:off x="539552" y="836712"/>
            <a:ext cx="7776864" cy="58326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Szövegdoboz 4"/>
            <p:cNvSpPr txBox="1"/>
            <p:nvPr/>
          </p:nvSpPr>
          <p:spPr>
            <a:xfrm>
              <a:off x="8100392" y="764704"/>
              <a:ext cx="5604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/>
                <a:t>ng</a:t>
              </a:r>
              <a:r>
                <a:rPr lang="hu-HU" sz="1200" dirty="0" smtClean="0"/>
                <a:t>/ml</a:t>
              </a:r>
              <a:endParaRPr lang="hu-HU" sz="1200" dirty="0"/>
            </a:p>
          </p:txBody>
        </p:sp>
      </p:grpSp>
      <p:grpSp>
        <p:nvGrpSpPr>
          <p:cNvPr id="10" name="Csoportba foglalás 9"/>
          <p:cNvGrpSpPr/>
          <p:nvPr/>
        </p:nvGrpSpPr>
        <p:grpSpPr>
          <a:xfrm>
            <a:off x="323528" y="1700808"/>
            <a:ext cx="8676456" cy="3888432"/>
            <a:chOff x="467544" y="1700808"/>
            <a:chExt cx="8676456" cy="3888432"/>
          </a:xfrm>
        </p:grpSpPr>
        <p:graphicFrame>
          <p:nvGraphicFramePr>
            <p:cNvPr id="8" name="Diagram 7"/>
            <p:cNvGraphicFramePr/>
            <p:nvPr/>
          </p:nvGraphicFramePr>
          <p:xfrm>
            <a:off x="467544" y="1700808"/>
            <a:ext cx="8136904" cy="38884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Szövegdoboz 8"/>
            <p:cNvSpPr txBox="1"/>
            <p:nvPr/>
          </p:nvSpPr>
          <p:spPr>
            <a:xfrm>
              <a:off x="8578717" y="1700808"/>
              <a:ext cx="5652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/>
                <a:t>µg</a:t>
              </a:r>
              <a:r>
                <a:rPr lang="hu-HU" sz="1200" dirty="0" smtClean="0"/>
                <a:t>/ml</a:t>
              </a:r>
              <a:endParaRPr lang="hu-HU" sz="1200" dirty="0"/>
            </a:p>
          </p:txBody>
        </p:sp>
      </p:grp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31438</TotalTime>
  <Words>1000</Words>
  <Application>Microsoft Office PowerPoint</Application>
  <PresentationFormat>Diavetítés a képernyőre (4:3 oldalarány)</PresentationFormat>
  <Paragraphs>522</Paragraphs>
  <Slides>22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Office-téma</vt:lpstr>
      <vt:lpstr>Sokkomponensű tömegspektrometriás módszerek fejlesztése – amiről a cikkekben nem beszélnek</vt:lpstr>
      <vt:lpstr>Bevezetés</vt:lpstr>
      <vt:lpstr>Miért fontos?</vt:lpstr>
      <vt:lpstr>Az analitika szerepe a betegségek kezelésében</vt:lpstr>
      <vt:lpstr>5. dia</vt:lpstr>
      <vt:lpstr>6. dia</vt:lpstr>
      <vt:lpstr>Meddig növelhető az egyszerre meghatározható komponensek száma?</vt:lpstr>
      <vt:lpstr>Ionszupresszió, mátrixhatás</vt:lpstr>
      <vt:lpstr>Gyógyszerek terápiás tartománya</vt:lpstr>
      <vt:lpstr>Kalibrációs modell</vt:lpstr>
      <vt:lpstr>A gyógyszerek csoportosításának eredménye</vt:lpstr>
      <vt:lpstr>12. dia</vt:lpstr>
      <vt:lpstr>Visszanyerés, ionszupresszió</vt:lpstr>
      <vt:lpstr>Az ionszupresszió vizsgálata</vt:lpstr>
      <vt:lpstr>Az ionszupresszió vizsgálata</vt:lpstr>
      <vt:lpstr>A mátrix jelcsökkentő hatása és a komponensek MRM kromatogramja</vt:lpstr>
      <vt:lpstr>A detektor telítődése</vt:lpstr>
      <vt:lpstr>Komponensek azonosítása</vt:lpstr>
      <vt:lpstr>Végeredmény</vt:lpstr>
      <vt:lpstr>Összefoglalás</vt:lpstr>
      <vt:lpstr>Köszönetnyilvánítás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tömegspektrometria kínálta lehetőségek a klinikai vizsgálatok során</dc:title>
  <dc:creator>bazsi</dc:creator>
  <cp:lastModifiedBy>bazsi</cp:lastModifiedBy>
  <cp:revision>338</cp:revision>
  <dcterms:created xsi:type="dcterms:W3CDTF">2014-04-14T09:28:22Z</dcterms:created>
  <dcterms:modified xsi:type="dcterms:W3CDTF">2017-10-24T20:14:32Z</dcterms:modified>
</cp:coreProperties>
</file>