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MOV" ContentType="video/quicktime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25"/>
  </p:notesMasterIdLst>
  <p:sldIdLst>
    <p:sldId id="257" r:id="rId3"/>
    <p:sldId id="288" r:id="rId4"/>
    <p:sldId id="258" r:id="rId5"/>
    <p:sldId id="259" r:id="rId6"/>
    <p:sldId id="263" r:id="rId7"/>
    <p:sldId id="266" r:id="rId8"/>
    <p:sldId id="264" r:id="rId9"/>
    <p:sldId id="265" r:id="rId10"/>
    <p:sldId id="267" r:id="rId11"/>
    <p:sldId id="268" r:id="rId12"/>
    <p:sldId id="272" r:id="rId13"/>
    <p:sldId id="274" r:id="rId14"/>
    <p:sldId id="275" r:id="rId15"/>
    <p:sldId id="276" r:id="rId16"/>
    <p:sldId id="269" r:id="rId17"/>
    <p:sldId id="271" r:id="rId18"/>
    <p:sldId id="287" r:id="rId19"/>
    <p:sldId id="277" r:id="rId20"/>
    <p:sldId id="278" r:id="rId21"/>
    <p:sldId id="279" r:id="rId22"/>
    <p:sldId id="270" r:id="rId23"/>
    <p:sldId id="28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image" Target="../media/image16.png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51C42F-8715-4852-8B8A-BB91BE3ECE2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EAC42D-7717-4549-BD70-1493254BC138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1E454C32-899F-4075-820E-D60A219CA634}" type="parTrans" cxnId="{43E81147-892C-453D-9AC1-F402EE612B5C}">
      <dgm:prSet/>
      <dgm:spPr/>
      <dgm:t>
        <a:bodyPr/>
        <a:lstStyle/>
        <a:p>
          <a:endParaRPr lang="en-US"/>
        </a:p>
      </dgm:t>
    </dgm:pt>
    <dgm:pt modelId="{277D910A-2469-45B8-8474-78717484BE1F}" type="sibTrans" cxnId="{43E81147-892C-453D-9AC1-F402EE612B5C}">
      <dgm:prSet/>
      <dgm:spPr/>
      <dgm:t>
        <a:bodyPr/>
        <a:lstStyle/>
        <a:p>
          <a:endParaRPr lang="en-US"/>
        </a:p>
      </dgm:t>
    </dgm:pt>
    <dgm:pt modelId="{F400DC84-5999-4C49-AB85-4C9154600DF0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5D5FDBA0-FA10-4267-A67F-6DC4CF6FF4A7}" type="parTrans" cxnId="{74E41500-BCAD-4480-B6FF-B9980F3E86BB}">
      <dgm:prSet/>
      <dgm:spPr/>
      <dgm:t>
        <a:bodyPr/>
        <a:lstStyle/>
        <a:p>
          <a:endParaRPr lang="en-US"/>
        </a:p>
      </dgm:t>
    </dgm:pt>
    <dgm:pt modelId="{90154331-E01F-4A0A-A026-C804615C289D}" type="sibTrans" cxnId="{74E41500-BCAD-4480-B6FF-B9980F3E86BB}">
      <dgm:prSet/>
      <dgm:spPr/>
      <dgm:t>
        <a:bodyPr/>
        <a:lstStyle/>
        <a:p>
          <a:endParaRPr lang="en-US"/>
        </a:p>
      </dgm:t>
    </dgm:pt>
    <dgm:pt modelId="{F7FBD30D-FEB9-4825-B48D-B9F85F79A9AF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71F02E0-18F3-41DE-A196-CCC8A944237E}" type="sibTrans" cxnId="{E58B0FD7-902E-4D63-8058-D964E81E4076}">
      <dgm:prSet/>
      <dgm:spPr/>
      <dgm:t>
        <a:bodyPr/>
        <a:lstStyle/>
        <a:p>
          <a:endParaRPr lang="en-US"/>
        </a:p>
      </dgm:t>
    </dgm:pt>
    <dgm:pt modelId="{E3F2441A-4B7F-486F-8508-B66899986831}" type="parTrans" cxnId="{E58B0FD7-902E-4D63-8058-D964E81E4076}">
      <dgm:prSet/>
      <dgm:spPr/>
      <dgm:t>
        <a:bodyPr/>
        <a:lstStyle/>
        <a:p>
          <a:endParaRPr lang="en-US"/>
        </a:p>
      </dgm:t>
    </dgm:pt>
    <dgm:pt modelId="{0B2D846A-ED8B-4A80-A3CB-7359C72F63BD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EB171DB-1AAC-41B1-8EB4-8F62E935937A}" type="sibTrans" cxnId="{D6293413-7CDA-40CA-87F5-A57B469AF5EA}">
      <dgm:prSet/>
      <dgm:spPr/>
      <dgm:t>
        <a:bodyPr/>
        <a:lstStyle/>
        <a:p>
          <a:endParaRPr lang="en-US"/>
        </a:p>
      </dgm:t>
    </dgm:pt>
    <dgm:pt modelId="{FA4FDA10-373A-45E0-9299-5205E4DCB9B4}" type="parTrans" cxnId="{D6293413-7CDA-40CA-87F5-A57B469AF5EA}">
      <dgm:prSet/>
      <dgm:spPr/>
      <dgm:t>
        <a:bodyPr/>
        <a:lstStyle/>
        <a:p>
          <a:endParaRPr lang="en-US"/>
        </a:p>
      </dgm:t>
    </dgm:pt>
    <dgm:pt modelId="{BA96694B-7584-4214-88E3-ABE6233D2231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7DF588E-2DBA-45A2-A6D1-AAEC546E7BF0}" type="sibTrans" cxnId="{0B551208-9202-42AC-AD85-1892BBAA7127}">
      <dgm:prSet/>
      <dgm:spPr/>
      <dgm:t>
        <a:bodyPr/>
        <a:lstStyle/>
        <a:p>
          <a:endParaRPr lang="en-US"/>
        </a:p>
      </dgm:t>
    </dgm:pt>
    <dgm:pt modelId="{31F1A1AD-90E6-48F3-A8F9-210F15B885AF}" type="parTrans" cxnId="{0B551208-9202-42AC-AD85-1892BBAA7127}">
      <dgm:prSet/>
      <dgm:spPr/>
      <dgm:t>
        <a:bodyPr/>
        <a:lstStyle/>
        <a:p>
          <a:endParaRPr lang="en-US"/>
        </a:p>
      </dgm:t>
    </dgm:pt>
    <dgm:pt modelId="{9CD9F093-0E30-45D9-A1F1-0D973CE9FA20}">
      <dgm:prSet phldrT="[Text]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</a:p>
      </dgm:t>
    </dgm:pt>
    <dgm:pt modelId="{E423BC89-ABB2-4BEC-B70D-AE486E0FAE11}" type="sibTrans" cxnId="{42576569-E9EC-411F-8992-59406FB0464E}">
      <dgm:prSet/>
      <dgm:spPr/>
      <dgm:t>
        <a:bodyPr/>
        <a:lstStyle/>
        <a:p>
          <a:endParaRPr lang="en-US"/>
        </a:p>
      </dgm:t>
    </dgm:pt>
    <dgm:pt modelId="{8F369D47-BE2F-4EA5-BB49-5B1EA0BE8437}" type="parTrans" cxnId="{42576569-E9EC-411F-8992-59406FB0464E}">
      <dgm:prSet/>
      <dgm:spPr/>
      <dgm:t>
        <a:bodyPr/>
        <a:lstStyle/>
        <a:p>
          <a:endParaRPr lang="en-US"/>
        </a:p>
      </dgm:t>
    </dgm:pt>
    <dgm:pt modelId="{C146E9D2-960D-4B43-B168-704CD3C52B06}" type="pres">
      <dgm:prSet presAssocID="{2451C42F-8715-4852-8B8A-BB91BE3ECE28}" presName="cycle" presStyleCnt="0">
        <dgm:presLayoutVars>
          <dgm:dir/>
          <dgm:resizeHandles val="exact"/>
        </dgm:presLayoutVars>
      </dgm:prSet>
      <dgm:spPr/>
    </dgm:pt>
    <dgm:pt modelId="{004D0DE4-E077-4355-8D81-15D1B3F45DD8}" type="pres">
      <dgm:prSet presAssocID="{CFEAC42D-7717-4549-BD70-1493254BC138}" presName="node" presStyleLbl="node1" presStyleIdx="0" presStyleCnt="6" custScaleX="150145" custScaleY="114633" custRadScaleRad="96444" custRadScaleInc="3900">
        <dgm:presLayoutVars>
          <dgm:bulletEnabled val="1"/>
        </dgm:presLayoutVars>
      </dgm:prSet>
      <dgm:spPr/>
    </dgm:pt>
    <dgm:pt modelId="{E69DF803-9E40-4E7B-A1A2-A92BDE1F4B61}" type="pres">
      <dgm:prSet presAssocID="{277D910A-2469-45B8-8474-78717484BE1F}" presName="sibTrans" presStyleLbl="sibTrans2D1" presStyleIdx="0" presStyleCnt="6"/>
      <dgm:spPr/>
    </dgm:pt>
    <dgm:pt modelId="{FA5EC4B1-2051-4638-A927-EA8169031EBC}" type="pres">
      <dgm:prSet presAssocID="{277D910A-2469-45B8-8474-78717484BE1F}" presName="connectorText" presStyleLbl="sibTrans2D1" presStyleIdx="0" presStyleCnt="6"/>
      <dgm:spPr/>
    </dgm:pt>
    <dgm:pt modelId="{CC2D65DE-A0F9-43B6-B5F6-893F8DE65BD3}" type="pres">
      <dgm:prSet presAssocID="{9CD9F093-0E30-45D9-A1F1-0D973CE9FA20}" presName="node" presStyleLbl="node1" presStyleIdx="1" presStyleCnt="6" custScaleX="144239" custScaleY="118810" custRadScaleRad="119793" custRadScaleInc="26707">
        <dgm:presLayoutVars>
          <dgm:bulletEnabled val="1"/>
        </dgm:presLayoutVars>
      </dgm:prSet>
      <dgm:spPr/>
    </dgm:pt>
    <dgm:pt modelId="{4656BD0B-69DB-4D3A-A61A-A23A82BFBAA5}" type="pres">
      <dgm:prSet presAssocID="{E423BC89-ABB2-4BEC-B70D-AE486E0FAE11}" presName="sibTrans" presStyleLbl="sibTrans2D1" presStyleIdx="1" presStyleCnt="6" custAng="1137620" custScaleX="181633" custScaleY="98672" custLinFactNeighborX="65942" custLinFactNeighborY="5964"/>
      <dgm:spPr/>
    </dgm:pt>
    <dgm:pt modelId="{9159AA74-EDD3-498D-A444-41B28132A336}" type="pres">
      <dgm:prSet presAssocID="{E423BC89-ABB2-4BEC-B70D-AE486E0FAE11}" presName="connectorText" presStyleLbl="sibTrans2D1" presStyleIdx="1" presStyleCnt="6"/>
      <dgm:spPr/>
    </dgm:pt>
    <dgm:pt modelId="{721CD101-5BAE-4913-9720-B5B26D12FF8D}" type="pres">
      <dgm:prSet presAssocID="{F400DC84-5999-4C49-AB85-4C9154600DF0}" presName="node" presStyleLbl="node1" presStyleIdx="2" presStyleCnt="6" custScaleX="152885" custScaleY="122573" custRadScaleRad="130908" custRadScaleInc="-12227">
        <dgm:presLayoutVars>
          <dgm:bulletEnabled val="1"/>
        </dgm:presLayoutVars>
      </dgm:prSet>
      <dgm:spPr/>
    </dgm:pt>
    <dgm:pt modelId="{6E53DC42-749F-4DCE-8DBE-EDA3DFC94C65}" type="pres">
      <dgm:prSet presAssocID="{90154331-E01F-4A0A-A026-C804615C289D}" presName="sibTrans" presStyleLbl="sibTrans2D1" presStyleIdx="2" presStyleCnt="6" custScaleX="131376" custLinFactNeighborX="-27089"/>
      <dgm:spPr/>
    </dgm:pt>
    <dgm:pt modelId="{E1E04A14-732C-46D0-B8E7-61AA0B4110E3}" type="pres">
      <dgm:prSet presAssocID="{90154331-E01F-4A0A-A026-C804615C289D}" presName="connectorText" presStyleLbl="sibTrans2D1" presStyleIdx="2" presStyleCnt="6"/>
      <dgm:spPr/>
    </dgm:pt>
    <dgm:pt modelId="{536D1B47-1B26-49EE-A07B-CA16BB386065}" type="pres">
      <dgm:prSet presAssocID="{BA96694B-7584-4214-88E3-ABE6233D2231}" presName="node" presStyleLbl="node1" presStyleIdx="3" presStyleCnt="6" custScaleX="144171" custScaleY="112697" custRadScaleRad="103828" custRadScaleInc="-16810">
        <dgm:presLayoutVars>
          <dgm:bulletEnabled val="1"/>
        </dgm:presLayoutVars>
      </dgm:prSet>
      <dgm:spPr/>
    </dgm:pt>
    <dgm:pt modelId="{122DB0D4-06D9-4C2E-8E24-A5D60A3C4488}" type="pres">
      <dgm:prSet presAssocID="{87DF588E-2DBA-45A2-A6D1-AAEC546E7BF0}" presName="sibTrans" presStyleLbl="sibTrans2D1" presStyleIdx="3" presStyleCnt="6"/>
      <dgm:spPr/>
    </dgm:pt>
    <dgm:pt modelId="{A5CC8846-BD97-4876-A915-5EFB9FBE4EBE}" type="pres">
      <dgm:prSet presAssocID="{87DF588E-2DBA-45A2-A6D1-AAEC546E7BF0}" presName="connectorText" presStyleLbl="sibTrans2D1" presStyleIdx="3" presStyleCnt="6"/>
      <dgm:spPr/>
    </dgm:pt>
    <dgm:pt modelId="{7C88AB8C-9BC4-45FF-BBA8-F7D7B4AB0D33}" type="pres">
      <dgm:prSet presAssocID="{0B2D846A-ED8B-4A80-A3CB-7359C72F63BD}" presName="node" presStyleLbl="node1" presStyleIdx="4" presStyleCnt="6" custScaleX="168886" custScaleY="129658" custRadScaleRad="111935" custRadScaleInc="19304">
        <dgm:presLayoutVars>
          <dgm:bulletEnabled val="1"/>
        </dgm:presLayoutVars>
      </dgm:prSet>
      <dgm:spPr/>
    </dgm:pt>
    <dgm:pt modelId="{1A962392-424A-4978-8A74-88FF6C528D7F}" type="pres">
      <dgm:prSet presAssocID="{4EB171DB-1AAC-41B1-8EB4-8F62E935937A}" presName="sibTrans" presStyleLbl="sibTrans2D1" presStyleIdx="4" presStyleCnt="6" custScaleX="152492" custScaleY="101628" custLinFactNeighborX="14068" custLinFactNeighborY="3750"/>
      <dgm:spPr/>
    </dgm:pt>
    <dgm:pt modelId="{1B686141-0CBA-4DA9-A2A6-CF9B969B1851}" type="pres">
      <dgm:prSet presAssocID="{4EB171DB-1AAC-41B1-8EB4-8F62E935937A}" presName="connectorText" presStyleLbl="sibTrans2D1" presStyleIdx="4" presStyleCnt="6"/>
      <dgm:spPr/>
    </dgm:pt>
    <dgm:pt modelId="{D1430884-B1E5-4773-8B8F-6C7170872ED5}" type="pres">
      <dgm:prSet presAssocID="{F7FBD30D-FEB9-4825-B48D-B9F85F79A9AF}" presName="node" presStyleLbl="node1" presStyleIdx="5" presStyleCnt="6" custScaleX="162648" custScaleY="131248" custRadScaleRad="123254" custRadScaleInc="-4546">
        <dgm:presLayoutVars>
          <dgm:bulletEnabled val="1"/>
        </dgm:presLayoutVars>
      </dgm:prSet>
      <dgm:spPr/>
    </dgm:pt>
    <dgm:pt modelId="{25855979-657B-4138-B6B6-07B461F230A0}" type="pres">
      <dgm:prSet presAssocID="{371F02E0-18F3-41DE-A196-CCC8A944237E}" presName="sibTrans" presStyleLbl="sibTrans2D1" presStyleIdx="5" presStyleCnt="6"/>
      <dgm:spPr/>
    </dgm:pt>
    <dgm:pt modelId="{26DEBB5F-D454-48D8-8225-144EB5A7DFE8}" type="pres">
      <dgm:prSet presAssocID="{371F02E0-18F3-41DE-A196-CCC8A944237E}" presName="connectorText" presStyleLbl="sibTrans2D1" presStyleIdx="5" presStyleCnt="6"/>
      <dgm:spPr/>
    </dgm:pt>
  </dgm:ptLst>
  <dgm:cxnLst>
    <dgm:cxn modelId="{74E41500-BCAD-4480-B6FF-B9980F3E86BB}" srcId="{2451C42F-8715-4852-8B8A-BB91BE3ECE28}" destId="{F400DC84-5999-4C49-AB85-4C9154600DF0}" srcOrd="2" destOrd="0" parTransId="{5D5FDBA0-FA10-4267-A67F-6DC4CF6FF4A7}" sibTransId="{90154331-E01F-4A0A-A026-C804615C289D}"/>
    <dgm:cxn modelId="{0B551208-9202-42AC-AD85-1892BBAA7127}" srcId="{2451C42F-8715-4852-8B8A-BB91BE3ECE28}" destId="{BA96694B-7584-4214-88E3-ABE6233D2231}" srcOrd="3" destOrd="0" parTransId="{31F1A1AD-90E6-48F3-A8F9-210F15B885AF}" sibTransId="{87DF588E-2DBA-45A2-A6D1-AAEC546E7BF0}"/>
    <dgm:cxn modelId="{E272210D-27BB-4C49-B48C-A5E21C3EEC02}" type="presOf" srcId="{371F02E0-18F3-41DE-A196-CCC8A944237E}" destId="{26DEBB5F-D454-48D8-8225-144EB5A7DFE8}" srcOrd="1" destOrd="0" presId="urn:microsoft.com/office/officeart/2005/8/layout/cycle2"/>
    <dgm:cxn modelId="{53415D0E-F029-4038-BD30-FE3EF05E6330}" type="presOf" srcId="{E423BC89-ABB2-4BEC-B70D-AE486E0FAE11}" destId="{9159AA74-EDD3-498D-A444-41B28132A336}" srcOrd="1" destOrd="0" presId="urn:microsoft.com/office/officeart/2005/8/layout/cycle2"/>
    <dgm:cxn modelId="{904CCE0E-F1AB-4CF0-963E-4D85E4BF8177}" type="presOf" srcId="{F400DC84-5999-4C49-AB85-4C9154600DF0}" destId="{721CD101-5BAE-4913-9720-B5B26D12FF8D}" srcOrd="0" destOrd="0" presId="urn:microsoft.com/office/officeart/2005/8/layout/cycle2"/>
    <dgm:cxn modelId="{D6293413-7CDA-40CA-87F5-A57B469AF5EA}" srcId="{2451C42F-8715-4852-8B8A-BB91BE3ECE28}" destId="{0B2D846A-ED8B-4A80-A3CB-7359C72F63BD}" srcOrd="4" destOrd="0" parTransId="{FA4FDA10-373A-45E0-9299-5205E4DCB9B4}" sibTransId="{4EB171DB-1AAC-41B1-8EB4-8F62E935937A}"/>
    <dgm:cxn modelId="{3ED67B1D-9DD7-4033-8E3B-8B86A21FC1C5}" type="presOf" srcId="{87DF588E-2DBA-45A2-A6D1-AAEC546E7BF0}" destId="{122DB0D4-06D9-4C2E-8E24-A5D60A3C4488}" srcOrd="0" destOrd="0" presId="urn:microsoft.com/office/officeart/2005/8/layout/cycle2"/>
    <dgm:cxn modelId="{6641FC22-CD20-4812-975C-A3EECDCDCD2B}" type="presOf" srcId="{4EB171DB-1AAC-41B1-8EB4-8F62E935937A}" destId="{1A962392-424A-4978-8A74-88FF6C528D7F}" srcOrd="0" destOrd="0" presId="urn:microsoft.com/office/officeart/2005/8/layout/cycle2"/>
    <dgm:cxn modelId="{08CE2C5F-6214-4485-A388-98334E7E13F6}" type="presOf" srcId="{BA96694B-7584-4214-88E3-ABE6233D2231}" destId="{536D1B47-1B26-49EE-A07B-CA16BB386065}" srcOrd="0" destOrd="0" presId="urn:microsoft.com/office/officeart/2005/8/layout/cycle2"/>
    <dgm:cxn modelId="{F5376E60-EFDC-4426-B6C9-EC3426141735}" type="presOf" srcId="{277D910A-2469-45B8-8474-78717484BE1F}" destId="{E69DF803-9E40-4E7B-A1A2-A92BDE1F4B61}" srcOrd="0" destOrd="0" presId="urn:microsoft.com/office/officeart/2005/8/layout/cycle2"/>
    <dgm:cxn modelId="{43E81147-892C-453D-9AC1-F402EE612B5C}" srcId="{2451C42F-8715-4852-8B8A-BB91BE3ECE28}" destId="{CFEAC42D-7717-4549-BD70-1493254BC138}" srcOrd="0" destOrd="0" parTransId="{1E454C32-899F-4075-820E-D60A219CA634}" sibTransId="{277D910A-2469-45B8-8474-78717484BE1F}"/>
    <dgm:cxn modelId="{EEBFB067-14DF-4548-A7E9-2E7046D9475C}" type="presOf" srcId="{E423BC89-ABB2-4BEC-B70D-AE486E0FAE11}" destId="{4656BD0B-69DB-4D3A-A61A-A23A82BFBAA5}" srcOrd="0" destOrd="0" presId="urn:microsoft.com/office/officeart/2005/8/layout/cycle2"/>
    <dgm:cxn modelId="{42576569-E9EC-411F-8992-59406FB0464E}" srcId="{2451C42F-8715-4852-8B8A-BB91BE3ECE28}" destId="{9CD9F093-0E30-45D9-A1F1-0D973CE9FA20}" srcOrd="1" destOrd="0" parTransId="{8F369D47-BE2F-4EA5-BB49-5B1EA0BE8437}" sibTransId="{E423BC89-ABB2-4BEC-B70D-AE486E0FAE11}"/>
    <dgm:cxn modelId="{9D242E54-D1E0-48E3-8976-43BD988890BD}" type="presOf" srcId="{277D910A-2469-45B8-8474-78717484BE1F}" destId="{FA5EC4B1-2051-4638-A927-EA8169031EBC}" srcOrd="1" destOrd="0" presId="urn:microsoft.com/office/officeart/2005/8/layout/cycle2"/>
    <dgm:cxn modelId="{7DAB0455-87FA-465C-872C-5CCAE86050EE}" type="presOf" srcId="{90154331-E01F-4A0A-A026-C804615C289D}" destId="{E1E04A14-732C-46D0-B8E7-61AA0B4110E3}" srcOrd="1" destOrd="0" presId="urn:microsoft.com/office/officeart/2005/8/layout/cycle2"/>
    <dgm:cxn modelId="{C488CF7E-37D9-4506-94EB-627CF9AA7560}" type="presOf" srcId="{371F02E0-18F3-41DE-A196-CCC8A944237E}" destId="{25855979-657B-4138-B6B6-07B461F230A0}" srcOrd="0" destOrd="0" presId="urn:microsoft.com/office/officeart/2005/8/layout/cycle2"/>
    <dgm:cxn modelId="{C1167F90-BA1D-4DC6-A40F-0082F0686D57}" type="presOf" srcId="{0B2D846A-ED8B-4A80-A3CB-7359C72F63BD}" destId="{7C88AB8C-9BC4-45FF-BBA8-F7D7B4AB0D33}" srcOrd="0" destOrd="0" presId="urn:microsoft.com/office/officeart/2005/8/layout/cycle2"/>
    <dgm:cxn modelId="{CCA5089B-7E73-4EFB-A6FD-B6E4254C5C8C}" type="presOf" srcId="{4EB171DB-1AAC-41B1-8EB4-8F62E935937A}" destId="{1B686141-0CBA-4DA9-A2A6-CF9B969B1851}" srcOrd="1" destOrd="0" presId="urn:microsoft.com/office/officeart/2005/8/layout/cycle2"/>
    <dgm:cxn modelId="{187FBCAF-6FD5-45C3-B6D8-AF7AA30161B6}" type="presOf" srcId="{9CD9F093-0E30-45D9-A1F1-0D973CE9FA20}" destId="{CC2D65DE-A0F9-43B6-B5F6-893F8DE65BD3}" srcOrd="0" destOrd="0" presId="urn:microsoft.com/office/officeart/2005/8/layout/cycle2"/>
    <dgm:cxn modelId="{E5B8E7B7-78AF-4C0A-B864-3AC39408D7EB}" type="presOf" srcId="{F7FBD30D-FEB9-4825-B48D-B9F85F79A9AF}" destId="{D1430884-B1E5-4773-8B8F-6C7170872ED5}" srcOrd="0" destOrd="0" presId="urn:microsoft.com/office/officeart/2005/8/layout/cycle2"/>
    <dgm:cxn modelId="{54F971C9-B03F-4F13-B830-2FA5F2C1602A}" type="presOf" srcId="{CFEAC42D-7717-4549-BD70-1493254BC138}" destId="{004D0DE4-E077-4355-8D81-15D1B3F45DD8}" srcOrd="0" destOrd="0" presId="urn:microsoft.com/office/officeart/2005/8/layout/cycle2"/>
    <dgm:cxn modelId="{55534DCE-5B80-4A77-B12E-4FB6DE97A899}" type="presOf" srcId="{87DF588E-2DBA-45A2-A6D1-AAEC546E7BF0}" destId="{A5CC8846-BD97-4876-A915-5EFB9FBE4EBE}" srcOrd="1" destOrd="0" presId="urn:microsoft.com/office/officeart/2005/8/layout/cycle2"/>
    <dgm:cxn modelId="{E58B0FD7-902E-4D63-8058-D964E81E4076}" srcId="{2451C42F-8715-4852-8B8A-BB91BE3ECE28}" destId="{F7FBD30D-FEB9-4825-B48D-B9F85F79A9AF}" srcOrd="5" destOrd="0" parTransId="{E3F2441A-4B7F-486F-8508-B66899986831}" sibTransId="{371F02E0-18F3-41DE-A196-CCC8A944237E}"/>
    <dgm:cxn modelId="{A2D9E3E0-17C9-4AC4-95C5-CD43BAA46687}" type="presOf" srcId="{2451C42F-8715-4852-8B8A-BB91BE3ECE28}" destId="{C146E9D2-960D-4B43-B168-704CD3C52B06}" srcOrd="0" destOrd="0" presId="urn:microsoft.com/office/officeart/2005/8/layout/cycle2"/>
    <dgm:cxn modelId="{2A9BECE2-1F5B-4957-AF88-196D432D6154}" type="presOf" srcId="{90154331-E01F-4A0A-A026-C804615C289D}" destId="{6E53DC42-749F-4DCE-8DBE-EDA3DFC94C65}" srcOrd="0" destOrd="0" presId="urn:microsoft.com/office/officeart/2005/8/layout/cycle2"/>
    <dgm:cxn modelId="{2ED34065-5627-45B2-8A7D-DCEC1CAE13CB}" type="presParOf" srcId="{C146E9D2-960D-4B43-B168-704CD3C52B06}" destId="{004D0DE4-E077-4355-8D81-15D1B3F45DD8}" srcOrd="0" destOrd="0" presId="urn:microsoft.com/office/officeart/2005/8/layout/cycle2"/>
    <dgm:cxn modelId="{02AC8B5D-06AB-408C-845D-70293A7AE1EF}" type="presParOf" srcId="{C146E9D2-960D-4B43-B168-704CD3C52B06}" destId="{E69DF803-9E40-4E7B-A1A2-A92BDE1F4B61}" srcOrd="1" destOrd="0" presId="urn:microsoft.com/office/officeart/2005/8/layout/cycle2"/>
    <dgm:cxn modelId="{95E9BB43-4D75-48CE-8758-F2A1A9632C45}" type="presParOf" srcId="{E69DF803-9E40-4E7B-A1A2-A92BDE1F4B61}" destId="{FA5EC4B1-2051-4638-A927-EA8169031EBC}" srcOrd="0" destOrd="0" presId="urn:microsoft.com/office/officeart/2005/8/layout/cycle2"/>
    <dgm:cxn modelId="{9715DE8F-4901-419A-9331-6FC9E20E95D0}" type="presParOf" srcId="{C146E9D2-960D-4B43-B168-704CD3C52B06}" destId="{CC2D65DE-A0F9-43B6-B5F6-893F8DE65BD3}" srcOrd="2" destOrd="0" presId="urn:microsoft.com/office/officeart/2005/8/layout/cycle2"/>
    <dgm:cxn modelId="{BC78949E-4838-4CC5-9AC5-0B0725F2FD36}" type="presParOf" srcId="{C146E9D2-960D-4B43-B168-704CD3C52B06}" destId="{4656BD0B-69DB-4D3A-A61A-A23A82BFBAA5}" srcOrd="3" destOrd="0" presId="urn:microsoft.com/office/officeart/2005/8/layout/cycle2"/>
    <dgm:cxn modelId="{2A3FDE8E-3B1F-4535-B0A9-5DB67D576111}" type="presParOf" srcId="{4656BD0B-69DB-4D3A-A61A-A23A82BFBAA5}" destId="{9159AA74-EDD3-498D-A444-41B28132A336}" srcOrd="0" destOrd="0" presId="urn:microsoft.com/office/officeart/2005/8/layout/cycle2"/>
    <dgm:cxn modelId="{FC7BB215-2B9A-4F3C-B6AB-C5CA9D596FEA}" type="presParOf" srcId="{C146E9D2-960D-4B43-B168-704CD3C52B06}" destId="{721CD101-5BAE-4913-9720-B5B26D12FF8D}" srcOrd="4" destOrd="0" presId="urn:microsoft.com/office/officeart/2005/8/layout/cycle2"/>
    <dgm:cxn modelId="{ED4CF94B-CC6C-47A5-8E37-E51F064676F5}" type="presParOf" srcId="{C146E9D2-960D-4B43-B168-704CD3C52B06}" destId="{6E53DC42-749F-4DCE-8DBE-EDA3DFC94C65}" srcOrd="5" destOrd="0" presId="urn:microsoft.com/office/officeart/2005/8/layout/cycle2"/>
    <dgm:cxn modelId="{D6732AF8-23A7-49CA-AAD6-5B0EFAF6EBC1}" type="presParOf" srcId="{6E53DC42-749F-4DCE-8DBE-EDA3DFC94C65}" destId="{E1E04A14-732C-46D0-B8E7-61AA0B4110E3}" srcOrd="0" destOrd="0" presId="urn:microsoft.com/office/officeart/2005/8/layout/cycle2"/>
    <dgm:cxn modelId="{893AD1BF-7449-42AA-BE47-62363608D097}" type="presParOf" srcId="{C146E9D2-960D-4B43-B168-704CD3C52B06}" destId="{536D1B47-1B26-49EE-A07B-CA16BB386065}" srcOrd="6" destOrd="0" presId="urn:microsoft.com/office/officeart/2005/8/layout/cycle2"/>
    <dgm:cxn modelId="{82FBB2ED-1412-4659-805A-B533C0DE45DB}" type="presParOf" srcId="{C146E9D2-960D-4B43-B168-704CD3C52B06}" destId="{122DB0D4-06D9-4C2E-8E24-A5D60A3C4488}" srcOrd="7" destOrd="0" presId="urn:microsoft.com/office/officeart/2005/8/layout/cycle2"/>
    <dgm:cxn modelId="{C6FF6CB5-147D-4627-8601-52458E942EC3}" type="presParOf" srcId="{122DB0D4-06D9-4C2E-8E24-A5D60A3C4488}" destId="{A5CC8846-BD97-4876-A915-5EFB9FBE4EBE}" srcOrd="0" destOrd="0" presId="urn:microsoft.com/office/officeart/2005/8/layout/cycle2"/>
    <dgm:cxn modelId="{59B288A5-C4E5-41B0-9F65-5ECB84A810E3}" type="presParOf" srcId="{C146E9D2-960D-4B43-B168-704CD3C52B06}" destId="{7C88AB8C-9BC4-45FF-BBA8-F7D7B4AB0D33}" srcOrd="8" destOrd="0" presId="urn:microsoft.com/office/officeart/2005/8/layout/cycle2"/>
    <dgm:cxn modelId="{28E7B643-B7DB-4C66-A99A-C9D5CE8904D6}" type="presParOf" srcId="{C146E9D2-960D-4B43-B168-704CD3C52B06}" destId="{1A962392-424A-4978-8A74-88FF6C528D7F}" srcOrd="9" destOrd="0" presId="urn:microsoft.com/office/officeart/2005/8/layout/cycle2"/>
    <dgm:cxn modelId="{042B660A-2DCF-41FE-85E6-5DA2684AE2A6}" type="presParOf" srcId="{1A962392-424A-4978-8A74-88FF6C528D7F}" destId="{1B686141-0CBA-4DA9-A2A6-CF9B969B1851}" srcOrd="0" destOrd="0" presId="urn:microsoft.com/office/officeart/2005/8/layout/cycle2"/>
    <dgm:cxn modelId="{0506FB7E-2BE7-4DC5-B336-D1EC722D1341}" type="presParOf" srcId="{C146E9D2-960D-4B43-B168-704CD3C52B06}" destId="{D1430884-B1E5-4773-8B8F-6C7170872ED5}" srcOrd="10" destOrd="0" presId="urn:microsoft.com/office/officeart/2005/8/layout/cycle2"/>
    <dgm:cxn modelId="{026B85D6-204B-4983-8109-FAA0D730FBDB}" type="presParOf" srcId="{C146E9D2-960D-4B43-B168-704CD3C52B06}" destId="{25855979-657B-4138-B6B6-07B461F230A0}" srcOrd="11" destOrd="0" presId="urn:microsoft.com/office/officeart/2005/8/layout/cycle2"/>
    <dgm:cxn modelId="{90F0ED55-6478-4552-81D9-F444C4BA480F}" type="presParOf" srcId="{25855979-657B-4138-B6B6-07B461F230A0}" destId="{26DEBB5F-D454-48D8-8225-144EB5A7DFE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D0DE4-E077-4355-8D81-15D1B3F45DD8}">
      <dsp:nvSpPr>
        <dsp:cNvPr id="0" name=""/>
        <dsp:cNvSpPr/>
      </dsp:nvSpPr>
      <dsp:spPr>
        <a:xfrm>
          <a:off x="2706330" y="-18730"/>
          <a:ext cx="2096929" cy="160096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3013418" y="215726"/>
        <a:ext cx="1482753" cy="1132056"/>
      </dsp:txXfrm>
    </dsp:sp>
    <dsp:sp modelId="{E69DF803-9E40-4E7B-A1A2-A92BDE1F4B61}">
      <dsp:nvSpPr>
        <dsp:cNvPr id="0" name=""/>
        <dsp:cNvSpPr/>
      </dsp:nvSpPr>
      <dsp:spPr>
        <a:xfrm rot="1517894">
          <a:off x="4746945" y="1087724"/>
          <a:ext cx="307612" cy="471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751370" y="1162277"/>
        <a:ext cx="215328" cy="282811"/>
      </dsp:txXfrm>
    </dsp:sp>
    <dsp:sp modelId="{CC2D65DE-A0F9-43B6-B5F6-893F8DE65BD3}">
      <dsp:nvSpPr>
        <dsp:cNvPr id="0" name=""/>
        <dsp:cNvSpPr/>
      </dsp:nvSpPr>
      <dsp:spPr>
        <a:xfrm>
          <a:off x="5037379" y="1034401"/>
          <a:ext cx="2014446" cy="165930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5332388" y="1277400"/>
        <a:ext cx="1424428" cy="1173306"/>
      </dsp:txXfrm>
    </dsp:sp>
    <dsp:sp modelId="{4656BD0B-69DB-4D3A-A61A-A23A82BFBAA5}">
      <dsp:nvSpPr>
        <dsp:cNvPr id="0" name=""/>
        <dsp:cNvSpPr/>
      </dsp:nvSpPr>
      <dsp:spPr>
        <a:xfrm rot="6329266">
          <a:off x="6045990" y="2719257"/>
          <a:ext cx="459387" cy="4650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6133299" y="2745870"/>
        <a:ext cx="321571" cy="279055"/>
      </dsp:txXfrm>
    </dsp:sp>
    <dsp:sp modelId="{721CD101-5BAE-4913-9720-B5B26D12FF8D}">
      <dsp:nvSpPr>
        <dsp:cNvPr id="0" name=""/>
        <dsp:cNvSpPr/>
      </dsp:nvSpPr>
      <dsp:spPr>
        <a:xfrm>
          <a:off x="5108069" y="3167993"/>
          <a:ext cx="2135196" cy="171185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5420761" y="3418689"/>
        <a:ext cx="1509812" cy="1210466"/>
      </dsp:txXfrm>
    </dsp:sp>
    <dsp:sp modelId="{6E53DC42-749F-4DCE-8DBE-EDA3DFC94C65}">
      <dsp:nvSpPr>
        <dsp:cNvPr id="0" name=""/>
        <dsp:cNvSpPr/>
      </dsp:nvSpPr>
      <dsp:spPr>
        <a:xfrm rot="9528944">
          <a:off x="4801944" y="4237358"/>
          <a:ext cx="304305" cy="471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4890150" y="4315134"/>
        <a:ext cx="213014" cy="282811"/>
      </dsp:txXfrm>
    </dsp:sp>
    <dsp:sp modelId="{536D1B47-1B26-49EE-A07B-CA16BB386065}">
      <dsp:nvSpPr>
        <dsp:cNvPr id="0" name=""/>
        <dsp:cNvSpPr/>
      </dsp:nvSpPr>
      <dsp:spPr>
        <a:xfrm>
          <a:off x="2898256" y="4116972"/>
          <a:ext cx="2013496" cy="157392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193126" y="4347469"/>
        <a:ext cx="1423756" cy="1112935"/>
      </dsp:txXfrm>
    </dsp:sp>
    <dsp:sp modelId="{122DB0D4-06D9-4C2E-8E24-A5D60A3C4488}">
      <dsp:nvSpPr>
        <dsp:cNvPr id="0" name=""/>
        <dsp:cNvSpPr/>
      </dsp:nvSpPr>
      <dsp:spPr>
        <a:xfrm rot="12356377">
          <a:off x="2673596" y="4138514"/>
          <a:ext cx="284709" cy="471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2754707" y="4251466"/>
        <a:ext cx="199296" cy="282811"/>
      </dsp:txXfrm>
    </dsp:sp>
    <dsp:sp modelId="{7C88AB8C-9BC4-45FF-BBA8-F7D7B4AB0D33}">
      <dsp:nvSpPr>
        <dsp:cNvPr id="0" name=""/>
        <dsp:cNvSpPr/>
      </dsp:nvSpPr>
      <dsp:spPr>
        <a:xfrm>
          <a:off x="391633" y="2863190"/>
          <a:ext cx="2358667" cy="181080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737052" y="3128377"/>
        <a:ext cx="1667829" cy="1280433"/>
      </dsp:txXfrm>
    </dsp:sp>
    <dsp:sp modelId="{1A962392-424A-4978-8A74-88FF6C528D7F}">
      <dsp:nvSpPr>
        <dsp:cNvPr id="0" name=""/>
        <dsp:cNvSpPr/>
      </dsp:nvSpPr>
      <dsp:spPr>
        <a:xfrm rot="16000890">
          <a:off x="1381360" y="2456545"/>
          <a:ext cx="309976" cy="4790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1430548" y="2598769"/>
        <a:ext cx="216983" cy="287417"/>
      </dsp:txXfrm>
    </dsp:sp>
    <dsp:sp modelId="{D1430884-B1E5-4773-8B8F-6C7170872ED5}">
      <dsp:nvSpPr>
        <dsp:cNvPr id="0" name=""/>
        <dsp:cNvSpPr/>
      </dsp:nvSpPr>
      <dsp:spPr>
        <a:xfrm>
          <a:off x="307460" y="649181"/>
          <a:ext cx="2271547" cy="1833013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640120" y="917620"/>
        <a:ext cx="1606227" cy="1296135"/>
      </dsp:txXfrm>
    </dsp:sp>
    <dsp:sp modelId="{25855979-657B-4138-B6B6-07B461F230A0}">
      <dsp:nvSpPr>
        <dsp:cNvPr id="0" name=""/>
        <dsp:cNvSpPr/>
      </dsp:nvSpPr>
      <dsp:spPr>
        <a:xfrm rot="20475979">
          <a:off x="2553143" y="924532"/>
          <a:ext cx="171427" cy="471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2554505" y="1027062"/>
        <a:ext cx="119999" cy="282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176F2-DB92-486D-A2F1-CEF7077A2B2D}" type="datetimeFigureOut">
              <a:rPr lang="hu-HU" smtClean="0"/>
              <a:t>2017. 10. 04.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3EC33-326B-4C08-B6C9-66243026D2A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8145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Adjust your yearly</a:t>
            </a:r>
            <a:r>
              <a:rPr lang="en-US" baseline="0" dirty="0"/>
              <a:t> value depending on your local value.  Show Excel calculation sheet for adjustment per customer.</a:t>
            </a:r>
          </a:p>
          <a:p>
            <a:r>
              <a:rPr lang="en-US" baseline="0" dirty="0"/>
              <a:t>How important is argon cost to you?</a:t>
            </a:r>
          </a:p>
          <a:p>
            <a:r>
              <a:rPr lang="en-US" baseline="0" dirty="0"/>
              <a:t>Do you use cylinder or </a:t>
            </a:r>
            <a:r>
              <a:rPr lang="en-US" baseline="0" dirty="0" err="1"/>
              <a:t>dewar</a:t>
            </a:r>
            <a:r>
              <a:rPr lang="en-US" baseline="0" dirty="0"/>
              <a:t>?</a:t>
            </a:r>
          </a:p>
          <a:p>
            <a:r>
              <a:rPr lang="en-US" baseline="0" dirty="0"/>
              <a:t>How many ICPs running off of 1 </a:t>
            </a:r>
            <a:r>
              <a:rPr lang="en-US" baseline="0" dirty="0" err="1"/>
              <a:t>dewar</a:t>
            </a:r>
            <a:r>
              <a:rPr lang="en-US" baseline="0" dirty="0"/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CC9DF-58DB-44B1-8483-84D097FA682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00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2950"/>
            <a:ext cx="6594475" cy="3709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FC13A3-41A9-4967-AD60-EE627251618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31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Competitive</a:t>
            </a:r>
            <a:r>
              <a:rPr lang="en-US" baseline="0" dirty="0"/>
              <a:t> argument against Agilent 5110 is that they cannot analyze high and low levels in UV and Vis using Synchronous DV</a:t>
            </a:r>
          </a:p>
          <a:p>
            <a:endParaRPr lang="en-US" dirty="0"/>
          </a:p>
          <a:p>
            <a:r>
              <a:rPr lang="en-US" dirty="0"/>
              <a:t>Would you like to choose how you analyze your elements?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CC9DF-58DB-44B1-8483-84D097FA682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2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Do you enjoy doing maintenance?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Are you interested in saving money?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Would your analysts be happy to put their hands in the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torchbox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?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CC9DF-58DB-44B1-8483-84D097FA682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84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much time does your staff spend on method development?</a:t>
            </a:r>
          </a:p>
          <a:p>
            <a:endParaRPr lang="en-US" dirty="0"/>
          </a:p>
          <a:p>
            <a:r>
              <a:rPr lang="en-US" dirty="0"/>
              <a:t>How much time do they spend on training?</a:t>
            </a:r>
          </a:p>
          <a:p>
            <a:endParaRPr lang="en-US" dirty="0"/>
          </a:p>
          <a:p>
            <a:r>
              <a:rPr lang="en-US" dirty="0"/>
              <a:t>Is remote support important to you?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CC9DF-58DB-44B1-8483-84D097FA682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39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you doing to make sure you are getting the correct answer?</a:t>
            </a:r>
          </a:p>
          <a:p>
            <a:endParaRPr lang="en-US" dirty="0"/>
          </a:p>
          <a:p>
            <a:r>
              <a:rPr lang="en-US" dirty="0"/>
              <a:t>How much of a concern is that to you?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CC9DF-58DB-44B1-8483-84D097FA682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3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you doing to make sure you are getting the correct answer?</a:t>
            </a:r>
          </a:p>
          <a:p>
            <a:endParaRPr lang="en-US" dirty="0"/>
          </a:p>
          <a:p>
            <a:r>
              <a:rPr lang="en-US" dirty="0"/>
              <a:t>How much of a concern is that to you?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9CC9DF-58DB-44B1-8483-84D097FA682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69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AE5F-593C-47BB-AB95-B75C85FEE610}" type="datetimeFigureOut">
              <a:rPr lang="hu-HU" smtClean="0"/>
              <a:t>2017. 10. 04.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02AF-5CC7-48F0-8782-3FA0E5993C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0046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AE5F-593C-47BB-AB95-B75C85FEE610}" type="datetimeFigureOut">
              <a:rPr lang="hu-HU" smtClean="0"/>
              <a:t>2017. 10. 04.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02AF-5CC7-48F0-8782-3FA0E5993C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7718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AE5F-593C-47BB-AB95-B75C85FEE610}" type="datetimeFigureOut">
              <a:rPr lang="hu-HU" smtClean="0"/>
              <a:t>2017. 10. 04.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02AF-5CC7-48F0-8782-3FA0E5993C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3249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515380" y="384367"/>
            <a:ext cx="7992889" cy="740379"/>
          </a:xfrm>
          <a:prstGeom prst="rect">
            <a:avLst/>
          </a:prstGeom>
        </p:spPr>
        <p:txBody>
          <a:bodyPr vert="horz" anchor="b"/>
          <a:lstStyle>
            <a:lvl1pPr algn="l">
              <a:defRPr sz="3400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Presentation 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15145" y="1052736"/>
            <a:ext cx="7993062" cy="41501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900">
                <a:solidFill>
                  <a:srgbClr val="131313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CA" dirty="0"/>
              <a:t>Presentation subtitle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15145" y="1628800"/>
            <a:ext cx="7993062" cy="29819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>
              <a:buNone/>
              <a:defRPr sz="1900">
                <a:solidFill>
                  <a:srgbClr val="131313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CA" dirty="0"/>
              <a:t>Presenter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15145" y="1941721"/>
            <a:ext cx="7993062" cy="29819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>
              <a:buNone/>
              <a:defRPr sz="1800">
                <a:solidFill>
                  <a:srgbClr val="131313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CA" dirty="0"/>
              <a:t>Date</a:t>
            </a:r>
            <a:endParaRPr lang="en-US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0309" y="702034"/>
            <a:ext cx="2691106" cy="106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990970" y="6427770"/>
            <a:ext cx="14462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effectLst>
                  <a:outerShdw blurRad="552450" dir="2700000" sx="20000" sy="20000" algn="tl" rotWithShape="0">
                    <a:srgbClr val="000000"/>
                  </a:outerShdw>
                </a:effectLst>
                <a:latin typeface="Arial"/>
                <a:cs typeface="Arial"/>
              </a:rPr>
              <a:t>© 2014 PerkinElmer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615948" y="5894916"/>
            <a:ext cx="6025637" cy="514350"/>
            <a:chOff x="4211961" y="6038850"/>
            <a:chExt cx="4519228" cy="514350"/>
          </a:xfrm>
        </p:grpSpPr>
        <p:sp>
          <p:nvSpPr>
            <p:cNvPr id="21" name="Rectangle 7"/>
            <p:cNvSpPr>
              <a:spLocks/>
            </p:cNvSpPr>
            <p:nvPr userDrawn="1"/>
          </p:nvSpPr>
          <p:spPr bwMode="auto">
            <a:xfrm>
              <a:off x="4211961" y="6038850"/>
              <a:ext cx="4519228" cy="5143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en-US" sz="1800"/>
            </a:p>
          </p:txBody>
        </p:sp>
        <p:sp>
          <p:nvSpPr>
            <p:cNvPr id="22" name="Rectangle 8"/>
            <p:cNvSpPr>
              <a:spLocks/>
            </p:cNvSpPr>
            <p:nvPr userDrawn="1"/>
          </p:nvSpPr>
          <p:spPr bwMode="auto">
            <a:xfrm>
              <a:off x="4534831" y="6189258"/>
              <a:ext cx="314720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300" b="1" spc="126" dirty="0">
                  <a:solidFill>
                    <a:srgbClr val="FFFFFF"/>
                  </a:solidFill>
                  <a:latin typeface="Arial"/>
                  <a:ea typeface="ＭＳ Ｐゴシック" charset="0"/>
                  <a:cs typeface="Arial"/>
                  <a:sym typeface="Century Gothic" charset="0"/>
                </a:rPr>
                <a:t>HUMAN HEALTH • ENVIRONMENTAL HEALTH</a:t>
              </a:r>
            </a:p>
          </p:txBody>
        </p:sp>
      </p:grpSp>
      <p:pic>
        <p:nvPicPr>
          <p:cNvPr id="3" name="Picture 2" descr="pics_0001_Layer-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14600"/>
            <a:ext cx="12192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8230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s_0008_Layer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14600"/>
            <a:ext cx="12192000" cy="434340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515380" y="384367"/>
            <a:ext cx="7992889" cy="740379"/>
          </a:xfrm>
          <a:prstGeom prst="rect">
            <a:avLst/>
          </a:prstGeom>
        </p:spPr>
        <p:txBody>
          <a:bodyPr vert="horz" anchor="b"/>
          <a:lstStyle>
            <a:lvl1pPr algn="l">
              <a:defRPr sz="3400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Presentation 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15145" y="1052736"/>
            <a:ext cx="7993062" cy="41501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900">
                <a:solidFill>
                  <a:srgbClr val="131313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CA" dirty="0"/>
              <a:t>Presentation subtitle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15145" y="1628800"/>
            <a:ext cx="7993062" cy="29819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>
              <a:buNone/>
              <a:defRPr sz="1900">
                <a:solidFill>
                  <a:srgbClr val="131313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CA" dirty="0"/>
              <a:t>Presenter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15145" y="1941721"/>
            <a:ext cx="7993062" cy="29819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>
              <a:buNone/>
              <a:defRPr sz="1800">
                <a:solidFill>
                  <a:srgbClr val="131313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CA" dirty="0"/>
              <a:t>Date</a:t>
            </a:r>
            <a:endParaRPr lang="en-US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0309" y="702034"/>
            <a:ext cx="2691106" cy="106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990970" y="6427770"/>
            <a:ext cx="14462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effectLst>
                  <a:outerShdw blurRad="552450" dir="2700000" sx="20000" sy="20000" algn="tl" rotWithShape="0">
                    <a:srgbClr val="000000"/>
                  </a:outerShdw>
                </a:effectLst>
                <a:latin typeface="Arial"/>
                <a:cs typeface="Arial"/>
              </a:rPr>
              <a:t>© 2014 PerkinElmer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615948" y="5894916"/>
            <a:ext cx="6025637" cy="514350"/>
            <a:chOff x="4211961" y="6038850"/>
            <a:chExt cx="4519228" cy="514350"/>
          </a:xfrm>
        </p:grpSpPr>
        <p:sp>
          <p:nvSpPr>
            <p:cNvPr id="19" name="Rectangle 7"/>
            <p:cNvSpPr>
              <a:spLocks/>
            </p:cNvSpPr>
            <p:nvPr userDrawn="1"/>
          </p:nvSpPr>
          <p:spPr bwMode="auto">
            <a:xfrm>
              <a:off x="4211961" y="6038850"/>
              <a:ext cx="4519228" cy="5143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en-US" sz="1800"/>
            </a:p>
          </p:txBody>
        </p:sp>
        <p:sp>
          <p:nvSpPr>
            <p:cNvPr id="20" name="Rectangle 8"/>
            <p:cNvSpPr>
              <a:spLocks/>
            </p:cNvSpPr>
            <p:nvPr userDrawn="1"/>
          </p:nvSpPr>
          <p:spPr bwMode="auto">
            <a:xfrm>
              <a:off x="4534831" y="6189258"/>
              <a:ext cx="314720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300" b="1" spc="126" dirty="0">
                  <a:solidFill>
                    <a:srgbClr val="FFFFFF"/>
                  </a:solidFill>
                  <a:latin typeface="Arial"/>
                  <a:ea typeface="ＭＳ Ｐゴシック" charset="0"/>
                  <a:cs typeface="Arial"/>
                  <a:sym typeface="Century Gothic" charset="0"/>
                </a:rPr>
                <a:t>HUMAN HEALTH • ENVIRONMENTAL HEALTH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547369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s_0007_Layer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14600"/>
            <a:ext cx="12192000" cy="434340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515380" y="384367"/>
            <a:ext cx="7992889" cy="740379"/>
          </a:xfrm>
          <a:prstGeom prst="rect">
            <a:avLst/>
          </a:prstGeom>
        </p:spPr>
        <p:txBody>
          <a:bodyPr vert="horz" anchor="b"/>
          <a:lstStyle>
            <a:lvl1pPr algn="l">
              <a:defRPr sz="3400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Presentation 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15145" y="1052736"/>
            <a:ext cx="7993062" cy="41501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900">
                <a:solidFill>
                  <a:srgbClr val="131313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CA" dirty="0"/>
              <a:t>Presentation subtitle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15145" y="1628800"/>
            <a:ext cx="7993062" cy="29819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>
              <a:buNone/>
              <a:defRPr sz="1900">
                <a:solidFill>
                  <a:srgbClr val="131313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CA" dirty="0"/>
              <a:t>Presenter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15145" y="1941721"/>
            <a:ext cx="7993062" cy="29819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>
              <a:buNone/>
              <a:defRPr sz="1800">
                <a:solidFill>
                  <a:srgbClr val="131313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CA" dirty="0"/>
              <a:t>Date</a:t>
            </a:r>
            <a:endParaRPr lang="en-US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0309" y="702034"/>
            <a:ext cx="2691106" cy="106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5615948" y="5894916"/>
            <a:ext cx="6025637" cy="514350"/>
            <a:chOff x="4211961" y="6038850"/>
            <a:chExt cx="4519228" cy="514350"/>
          </a:xfrm>
        </p:grpSpPr>
        <p:sp>
          <p:nvSpPr>
            <p:cNvPr id="19" name="Rectangle 7"/>
            <p:cNvSpPr>
              <a:spLocks/>
            </p:cNvSpPr>
            <p:nvPr userDrawn="1"/>
          </p:nvSpPr>
          <p:spPr bwMode="auto">
            <a:xfrm>
              <a:off x="4211961" y="6038850"/>
              <a:ext cx="4519228" cy="5143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en-US" sz="1800"/>
            </a:p>
          </p:txBody>
        </p:sp>
        <p:sp>
          <p:nvSpPr>
            <p:cNvPr id="20" name="Rectangle 8"/>
            <p:cNvSpPr>
              <a:spLocks/>
            </p:cNvSpPr>
            <p:nvPr userDrawn="1"/>
          </p:nvSpPr>
          <p:spPr bwMode="auto">
            <a:xfrm>
              <a:off x="4534831" y="6189258"/>
              <a:ext cx="314720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300" b="1" spc="126" dirty="0">
                  <a:solidFill>
                    <a:srgbClr val="FFFFFF"/>
                  </a:solidFill>
                  <a:latin typeface="Arial"/>
                  <a:ea typeface="ＭＳ Ｐゴシック" charset="0"/>
                  <a:cs typeface="Arial"/>
                  <a:sym typeface="Century Gothic" charset="0"/>
                </a:rPr>
                <a:t>HUMAN HEALTH • ENVIRONMENTAL HEALTH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9990969" y="6427770"/>
            <a:ext cx="14462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>
                <a:solidFill>
                  <a:srgbClr val="131313"/>
                </a:solidFill>
                <a:effectLst>
                  <a:outerShdw blurRad="552450" dir="2700000" sx="20000" sy="20000" algn="tl" rotWithShape="0">
                    <a:schemeClr val="bg1"/>
                  </a:outerShdw>
                </a:effectLst>
                <a:latin typeface="Arial"/>
                <a:cs typeface="Arial"/>
              </a:rPr>
              <a:t>© 2015 PerkinElmer</a:t>
            </a:r>
          </a:p>
        </p:txBody>
      </p:sp>
    </p:spTree>
    <p:extLst>
      <p:ext uri="{BB962C8B-B14F-4D97-AF65-F5344CB8AC3E}">
        <p14:creationId xmlns:p14="http://schemas.microsoft.com/office/powerpoint/2010/main" val="152285177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(Cus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515380" y="384367"/>
            <a:ext cx="7992889" cy="740379"/>
          </a:xfrm>
          <a:prstGeom prst="rect">
            <a:avLst/>
          </a:prstGeom>
        </p:spPr>
        <p:txBody>
          <a:bodyPr vert="horz" anchor="b"/>
          <a:lstStyle>
            <a:lvl1pPr algn="l">
              <a:defRPr sz="3400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Presentation 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15145" y="1052736"/>
            <a:ext cx="7993062" cy="41501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900">
                <a:solidFill>
                  <a:srgbClr val="131313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CA" dirty="0"/>
              <a:t>Presentation subtitle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15145" y="1628800"/>
            <a:ext cx="7993062" cy="29819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>
              <a:buNone/>
              <a:defRPr sz="1900">
                <a:solidFill>
                  <a:srgbClr val="131313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CA" dirty="0"/>
              <a:t>Presenter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15145" y="1941721"/>
            <a:ext cx="7993062" cy="29819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>
              <a:buNone/>
              <a:defRPr sz="1800">
                <a:solidFill>
                  <a:srgbClr val="131313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CA" dirty="0"/>
              <a:t>Date</a:t>
            </a:r>
            <a:endParaRPr lang="en-US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0309" y="702034"/>
            <a:ext cx="2691106" cy="106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615948" y="5890011"/>
            <a:ext cx="6025637" cy="514350"/>
            <a:chOff x="4211961" y="6038850"/>
            <a:chExt cx="4519228" cy="514350"/>
          </a:xfrm>
        </p:grpSpPr>
        <p:sp>
          <p:nvSpPr>
            <p:cNvPr id="18" name="Rectangle 7"/>
            <p:cNvSpPr>
              <a:spLocks/>
            </p:cNvSpPr>
            <p:nvPr userDrawn="1"/>
          </p:nvSpPr>
          <p:spPr bwMode="auto">
            <a:xfrm>
              <a:off x="4211961" y="6038850"/>
              <a:ext cx="4519228" cy="5143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endParaRPr lang="en-US" sz="1800"/>
            </a:p>
          </p:txBody>
        </p:sp>
        <p:sp>
          <p:nvSpPr>
            <p:cNvPr id="19" name="Rectangle 8"/>
            <p:cNvSpPr>
              <a:spLocks/>
            </p:cNvSpPr>
            <p:nvPr userDrawn="1"/>
          </p:nvSpPr>
          <p:spPr bwMode="auto">
            <a:xfrm>
              <a:off x="4534831" y="6180122"/>
              <a:ext cx="314720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300" b="1" spc="126" dirty="0">
                  <a:solidFill>
                    <a:srgbClr val="FFFFFF"/>
                  </a:solidFill>
                  <a:latin typeface="Arial"/>
                  <a:ea typeface="ＭＳ Ｐゴシック" charset="0"/>
                  <a:cs typeface="Arial"/>
                  <a:sym typeface="Century Gothic" charset="0"/>
                </a:rPr>
                <a:t>HUMAN HEALTH • ENVIRONMENTAL HEALTH</a:t>
              </a:r>
            </a:p>
          </p:txBody>
        </p:sp>
      </p:grpSp>
      <p:sp>
        <p:nvSpPr>
          <p:cNvPr id="20" name="Rectangle 19"/>
          <p:cNvSpPr/>
          <p:nvPr/>
        </p:nvSpPr>
        <p:spPr bwMode="auto">
          <a:xfrm>
            <a:off x="10272465" y="5517232"/>
            <a:ext cx="1919536" cy="134076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8405" tIns="19202" rIns="38405" bIns="1920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8404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2520355"/>
            <a:ext cx="12192000" cy="4337647"/>
          </a:xfrm>
        </p:spPr>
        <p:txBody>
          <a:bodyPr/>
          <a:lstStyle>
            <a:lvl1pPr marL="0" indent="0">
              <a:buNone/>
              <a:defRPr>
                <a:solidFill>
                  <a:srgbClr val="13131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615949" y="5890339"/>
            <a:ext cx="6024405" cy="514453"/>
          </a:xfrm>
          <a:solidFill>
            <a:srgbClr val="1355A2"/>
          </a:solidFill>
          <a:ln>
            <a:noFill/>
          </a:ln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711957" y="5962191"/>
            <a:ext cx="5832386" cy="3603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00" b="1" spc="126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HUMAN HEALTH • ENVIRONMENTAL HEALTH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732166" y="6456454"/>
            <a:ext cx="5860690" cy="213783"/>
          </a:xfrm>
        </p:spPr>
        <p:txBody>
          <a:bodyPr>
            <a:noAutofit/>
          </a:bodyPr>
          <a:lstStyle>
            <a:lvl1pPr marL="0" indent="0" algn="r">
              <a:buNone/>
              <a:defRPr sz="1050" b="1" baseline="0"/>
            </a:lvl1pPr>
            <a:lvl2pPr marL="438858" indent="0">
              <a:buNone/>
              <a:defRPr sz="1050"/>
            </a:lvl2pPr>
            <a:lvl3pPr marL="877338" indent="0">
              <a:buNone/>
              <a:defRPr sz="1050"/>
            </a:lvl3pPr>
            <a:lvl4pPr marL="1270458" indent="0">
              <a:buNone/>
              <a:defRPr sz="1050"/>
            </a:lvl4pPr>
            <a:lvl5pPr marL="1693818" indent="0">
              <a:buNone/>
              <a:defRPr sz="1050"/>
            </a:lvl5pPr>
          </a:lstStyle>
          <a:p>
            <a:pPr lvl="0"/>
            <a:r>
              <a:rPr lang="en-CA" dirty="0"/>
              <a:t>© 2014 PerkinElmer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38350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(Fami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515380" y="5182083"/>
            <a:ext cx="11161241" cy="740379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>
              <a:defRPr sz="3200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Section title</a:t>
            </a:r>
            <a:endParaRPr lang="en-US" dirty="0"/>
          </a:p>
        </p:txBody>
      </p:sp>
      <p:pic>
        <p:nvPicPr>
          <p:cNvPr id="3" name="Picture 2" descr="pics_0004_Layer-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2756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(Energ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s_0002_Layer 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4343400"/>
          </a:xfrm>
          <a:prstGeom prst="rect">
            <a:avLst/>
          </a:prstGeom>
        </p:spPr>
      </p:pic>
      <p:sp>
        <p:nvSpPr>
          <p:cNvPr id="4" name="Title 10"/>
          <p:cNvSpPr>
            <a:spLocks noGrp="1"/>
          </p:cNvSpPr>
          <p:nvPr>
            <p:ph type="title" hasCustomPrompt="1"/>
          </p:nvPr>
        </p:nvSpPr>
        <p:spPr>
          <a:xfrm>
            <a:off x="515380" y="5182083"/>
            <a:ext cx="11161241" cy="740379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>
              <a:defRPr sz="3200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42307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(Medical Resear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515380" y="5182083"/>
            <a:ext cx="11161241" cy="740379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>
              <a:defRPr sz="3200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Section title</a:t>
            </a:r>
            <a:endParaRPr lang="en-US" dirty="0"/>
          </a:p>
        </p:txBody>
      </p:sp>
      <p:pic>
        <p:nvPicPr>
          <p:cNvPr id="2" name="Picture 1" descr="pics_0005_Layer 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1016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(Pharm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515380" y="5182083"/>
            <a:ext cx="11161241" cy="740379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>
              <a:defRPr sz="3200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Section title</a:t>
            </a:r>
            <a:endParaRPr lang="en-US" dirty="0"/>
          </a:p>
        </p:txBody>
      </p:sp>
      <p:pic>
        <p:nvPicPr>
          <p:cNvPr id="3" name="Picture 2" descr="pics_0003_Layer-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328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AE5F-593C-47BB-AB95-B75C85FEE610}" type="datetimeFigureOut">
              <a:rPr lang="hu-HU" smtClean="0"/>
              <a:t>2017. 10. 04.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02AF-5CC7-48F0-8782-3FA0E5993C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2489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(Custo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3647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515380" y="5182083"/>
            <a:ext cx="11161241" cy="740379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>
              <a:defRPr sz="3200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058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515380" y="4365106"/>
            <a:ext cx="11161241" cy="740379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>
              <a:defRPr sz="2500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Thank you message</a:t>
            </a:r>
            <a:endParaRPr lang="en-US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15145" y="5481228"/>
            <a:ext cx="3060576" cy="262186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CA" dirty="0"/>
              <a:t>Position</a:t>
            </a:r>
            <a:endParaRPr lang="en-US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515145" y="5193196"/>
            <a:ext cx="3060576" cy="262186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 b="1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CA" dirty="0"/>
              <a:t>Name Surname</a:t>
            </a:r>
            <a:endParaRPr lang="en-US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15145" y="5752549"/>
            <a:ext cx="3060576" cy="262186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CA" dirty="0"/>
              <a:t>Email</a:t>
            </a:r>
            <a:endParaRPr lang="en-US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15145" y="6018707"/>
            <a:ext cx="3060576" cy="26218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CA" dirty="0"/>
              <a:t>Number</a:t>
            </a:r>
            <a:endParaRPr lang="en-US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583833" y="5481228"/>
            <a:ext cx="3060576" cy="262186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CA" dirty="0"/>
              <a:t>Position</a:t>
            </a:r>
            <a:endParaRPr lang="en-US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83833" y="5193196"/>
            <a:ext cx="3060576" cy="262186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 b="1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CA" dirty="0"/>
              <a:t>Name Surname</a:t>
            </a:r>
            <a:endParaRPr lang="en-US" dirty="0"/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83833" y="5752549"/>
            <a:ext cx="3060576" cy="262186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CA" dirty="0"/>
              <a:t>Email</a:t>
            </a:r>
            <a:endParaRPr lang="en-US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583833" y="6018707"/>
            <a:ext cx="3060576" cy="26218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CA" dirty="0"/>
              <a:t>Number</a:t>
            </a:r>
            <a:endParaRPr lang="en-US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8616281" y="5481228"/>
            <a:ext cx="3060576" cy="262186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CA" dirty="0"/>
              <a:t>Position</a:t>
            </a:r>
            <a:endParaRPr lang="en-US" dirty="0"/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8616281" y="5193196"/>
            <a:ext cx="3060576" cy="262186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600" b="1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CA" dirty="0"/>
              <a:t>Name Surname</a:t>
            </a:r>
            <a:endParaRPr lang="en-US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8616281" y="5752549"/>
            <a:ext cx="3060576" cy="262186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CA" dirty="0"/>
              <a:t>Email</a:t>
            </a:r>
            <a:endParaRPr lang="en-US" dirty="0"/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8616281" y="6018707"/>
            <a:ext cx="3060576" cy="26218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CA" dirty="0"/>
              <a:t>Number</a:t>
            </a:r>
            <a:endParaRPr lang="en-US" dirty="0"/>
          </a:p>
        </p:txBody>
      </p:sp>
      <p:pic>
        <p:nvPicPr>
          <p:cNvPr id="3" name="Picture 2" descr="pics_0006_Layer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3965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28209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47428" y="6412249"/>
            <a:ext cx="975708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515381" y="1376774"/>
            <a:ext cx="11124964" cy="46088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51746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" y="6596064"/>
            <a:ext cx="537308" cy="2238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B420D-D92F-47C4-9E9B-CE5F5417F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1021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1" y="1120775"/>
            <a:ext cx="5566833" cy="533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0234" y="1120775"/>
            <a:ext cx="5568950" cy="533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" y="6596064"/>
            <a:ext cx="537308" cy="2238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B6650-6DB5-4B66-8196-652914449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2593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1" y="85725"/>
            <a:ext cx="9692218" cy="427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330201" y="1120775"/>
            <a:ext cx="5566833" cy="53371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0234" y="1120775"/>
            <a:ext cx="5568950" cy="5337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" y="6596064"/>
            <a:ext cx="537308" cy="22383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6FB64-3DAB-4C0D-98ED-4D279F07E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2806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03200" y="41096"/>
            <a:ext cx="11379200" cy="609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 baseline="0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95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A245-181F-4C67-AE95-D2998BA2D7C8}" type="datetimeFigureOut">
              <a:rPr lang="hu-HU" smtClean="0"/>
              <a:pPr/>
              <a:t>2017. 10. 04.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22B6F-977D-43D4-92AA-DFFFA46B737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82577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47429" y="6412257"/>
            <a:ext cx="975708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515381" y="1376778"/>
            <a:ext cx="11124964" cy="4608897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08737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AE5F-593C-47BB-AB95-B75C85FEE610}" type="datetimeFigureOut">
              <a:rPr lang="hu-HU" smtClean="0"/>
              <a:t>2017. 10. 04.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02AF-5CC7-48F0-8782-3FA0E5993C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7222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Even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47429" y="6412257"/>
            <a:ext cx="975708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515381" y="1376778"/>
            <a:ext cx="5364596" cy="4608897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6276021" y="1376778"/>
            <a:ext cx="5364596" cy="4608897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8337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/3 Spli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47429" y="6412257"/>
            <a:ext cx="975708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515380" y="1376778"/>
            <a:ext cx="3096344" cy="4608897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4043773" y="1376778"/>
            <a:ext cx="7596844" cy="4608897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80118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/3 Spli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47429" y="6412257"/>
            <a:ext cx="975708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8544272" y="1376778"/>
            <a:ext cx="3096344" cy="4608897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515381" y="1376778"/>
            <a:ext cx="7596844" cy="4608897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8749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47429" y="6412257"/>
            <a:ext cx="975708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11824" y="1376746"/>
            <a:ext cx="7128520" cy="4608923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5145" y="1376772"/>
            <a:ext cx="3312604" cy="460851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rgbClr val="6CB442"/>
                </a:solidFill>
              </a:defRPr>
            </a:lvl1pPr>
          </a:lstStyle>
          <a:p>
            <a:pPr lvl="0"/>
            <a:r>
              <a:rPr lang="en-CA" dirty="0"/>
              <a:t>Callout</a:t>
            </a:r>
          </a:p>
        </p:txBody>
      </p:sp>
    </p:spTree>
    <p:extLst>
      <p:ext uri="{BB962C8B-B14F-4D97-AF65-F5344CB8AC3E}">
        <p14:creationId xmlns:p14="http://schemas.microsoft.com/office/powerpoint/2010/main" val="295144637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&amp;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47429" y="6412257"/>
            <a:ext cx="975708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515381" y="1376772"/>
            <a:ext cx="11124964" cy="3240360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5144" y="4761148"/>
            <a:ext cx="11125472" cy="1224136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dirty="0"/>
              <a:t>Callout</a:t>
            </a:r>
          </a:p>
        </p:txBody>
      </p:sp>
    </p:spTree>
    <p:extLst>
      <p:ext uri="{BB962C8B-B14F-4D97-AF65-F5344CB8AC3E}">
        <p14:creationId xmlns:p14="http://schemas.microsoft.com/office/powerpoint/2010/main" val="205936678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47429" y="6412257"/>
            <a:ext cx="975708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551442" y="1376772"/>
            <a:ext cx="11089143" cy="29883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48011" y="4545023"/>
            <a:ext cx="2339677" cy="1476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131313"/>
                </a:solidFill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926454" y="4545023"/>
            <a:ext cx="2339677" cy="1476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131313"/>
                </a:solidFill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8904895" y="4545023"/>
            <a:ext cx="2339677" cy="1476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131313"/>
                </a:solidFill>
              </a:defRPr>
            </a:lvl1pPr>
          </a:lstStyle>
          <a:p>
            <a:pPr lvl="0"/>
            <a:r>
              <a:rPr lang="en-CA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49129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47429" y="6412257"/>
            <a:ext cx="975708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23133" y="1531875"/>
            <a:ext cx="1900460" cy="925017"/>
          </a:xfrm>
          <a:prstGeom prst="rect">
            <a:avLst/>
          </a:prstGeom>
          <a:noFill/>
          <a:ln w="6350">
            <a:noFill/>
          </a:ln>
        </p:spPr>
        <p:txBody>
          <a:bodyPr vert="horz" anchor="t"/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2827389" y="1531875"/>
            <a:ext cx="1900460" cy="925017"/>
          </a:xfrm>
          <a:prstGeom prst="rect">
            <a:avLst/>
          </a:prstGeom>
          <a:noFill/>
          <a:ln w="6350">
            <a:noFill/>
          </a:ln>
        </p:spPr>
        <p:txBody>
          <a:bodyPr vert="horz" anchor="t"/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5131645" y="1531875"/>
            <a:ext cx="1900460" cy="925017"/>
          </a:xfrm>
          <a:prstGeom prst="rect">
            <a:avLst/>
          </a:prstGeom>
          <a:noFill/>
          <a:ln w="6350">
            <a:noFill/>
          </a:ln>
        </p:spPr>
        <p:txBody>
          <a:bodyPr vert="horz" anchor="t"/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7435901" y="1531875"/>
            <a:ext cx="1900460" cy="925017"/>
          </a:xfrm>
          <a:prstGeom prst="rect">
            <a:avLst/>
          </a:prstGeom>
          <a:noFill/>
          <a:ln w="6350">
            <a:noFill/>
          </a:ln>
        </p:spPr>
        <p:txBody>
          <a:bodyPr vert="horz" anchor="t"/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9740157" y="1531875"/>
            <a:ext cx="1900460" cy="925017"/>
          </a:xfrm>
          <a:prstGeom prst="rect">
            <a:avLst/>
          </a:prstGeom>
          <a:noFill/>
          <a:ln w="6350">
            <a:noFill/>
          </a:ln>
        </p:spPr>
        <p:txBody>
          <a:bodyPr vert="horz" anchor="t"/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23133" y="2648010"/>
            <a:ext cx="1900460" cy="925017"/>
          </a:xfrm>
          <a:prstGeom prst="rect">
            <a:avLst/>
          </a:prstGeom>
          <a:noFill/>
          <a:ln w="6350">
            <a:noFill/>
          </a:ln>
        </p:spPr>
        <p:txBody>
          <a:bodyPr vert="horz" anchor="t"/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2827389" y="2648010"/>
            <a:ext cx="1900460" cy="925017"/>
          </a:xfrm>
          <a:prstGeom prst="rect">
            <a:avLst/>
          </a:prstGeom>
          <a:noFill/>
          <a:ln w="6350">
            <a:noFill/>
          </a:ln>
        </p:spPr>
        <p:txBody>
          <a:bodyPr vert="horz" anchor="t"/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27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5131645" y="2648010"/>
            <a:ext cx="1900460" cy="925017"/>
          </a:xfrm>
          <a:prstGeom prst="rect">
            <a:avLst/>
          </a:prstGeom>
          <a:noFill/>
          <a:ln w="6350">
            <a:noFill/>
          </a:ln>
        </p:spPr>
        <p:txBody>
          <a:bodyPr vert="horz" anchor="t"/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7435901" y="2648010"/>
            <a:ext cx="1900460" cy="925017"/>
          </a:xfrm>
          <a:prstGeom prst="rect">
            <a:avLst/>
          </a:prstGeom>
          <a:noFill/>
          <a:ln w="6350">
            <a:noFill/>
          </a:ln>
        </p:spPr>
        <p:txBody>
          <a:bodyPr vert="horz" anchor="t"/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9740157" y="2648010"/>
            <a:ext cx="1900460" cy="925017"/>
          </a:xfrm>
          <a:prstGeom prst="rect">
            <a:avLst/>
          </a:prstGeom>
          <a:noFill/>
          <a:ln w="6350">
            <a:noFill/>
          </a:ln>
        </p:spPr>
        <p:txBody>
          <a:bodyPr vert="horz" anchor="t"/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30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523133" y="3764134"/>
            <a:ext cx="1900460" cy="925017"/>
          </a:xfrm>
          <a:prstGeom prst="rect">
            <a:avLst/>
          </a:prstGeom>
          <a:noFill/>
          <a:ln w="6350">
            <a:noFill/>
          </a:ln>
        </p:spPr>
        <p:txBody>
          <a:bodyPr vert="horz" anchor="t"/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2827389" y="3764134"/>
            <a:ext cx="1900460" cy="925017"/>
          </a:xfrm>
          <a:prstGeom prst="rect">
            <a:avLst/>
          </a:prstGeom>
          <a:noFill/>
          <a:ln w="6350">
            <a:noFill/>
          </a:ln>
        </p:spPr>
        <p:txBody>
          <a:bodyPr vert="horz" anchor="t"/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5131645" y="3764134"/>
            <a:ext cx="1900460" cy="925017"/>
          </a:xfrm>
          <a:prstGeom prst="rect">
            <a:avLst/>
          </a:prstGeom>
          <a:noFill/>
          <a:ln w="6350">
            <a:noFill/>
          </a:ln>
        </p:spPr>
        <p:txBody>
          <a:bodyPr vert="horz" anchor="t"/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33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7435901" y="3764134"/>
            <a:ext cx="1900460" cy="925017"/>
          </a:xfrm>
          <a:prstGeom prst="rect">
            <a:avLst/>
          </a:prstGeom>
          <a:noFill/>
          <a:ln w="6350">
            <a:noFill/>
          </a:ln>
        </p:spPr>
        <p:txBody>
          <a:bodyPr vert="horz" anchor="t"/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34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9740157" y="3764134"/>
            <a:ext cx="1900460" cy="925017"/>
          </a:xfrm>
          <a:prstGeom prst="rect">
            <a:avLst/>
          </a:prstGeom>
          <a:noFill/>
          <a:ln w="6350">
            <a:noFill/>
          </a:ln>
        </p:spPr>
        <p:txBody>
          <a:bodyPr vert="horz" anchor="t"/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35" name="Picture Placeholder 5"/>
          <p:cNvSpPr>
            <a:spLocks noGrp="1"/>
          </p:cNvSpPr>
          <p:nvPr>
            <p:ph type="pic" sz="quarter" idx="29"/>
          </p:nvPr>
        </p:nvSpPr>
        <p:spPr>
          <a:xfrm>
            <a:off x="523133" y="4880258"/>
            <a:ext cx="1900460" cy="925017"/>
          </a:xfrm>
          <a:prstGeom prst="rect">
            <a:avLst/>
          </a:prstGeom>
          <a:noFill/>
          <a:ln w="6350">
            <a:noFill/>
          </a:ln>
        </p:spPr>
        <p:txBody>
          <a:bodyPr vert="horz" anchor="t"/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3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827389" y="4880258"/>
            <a:ext cx="1900460" cy="925017"/>
          </a:xfrm>
          <a:prstGeom prst="rect">
            <a:avLst/>
          </a:prstGeom>
          <a:noFill/>
          <a:ln w="6350">
            <a:noFill/>
          </a:ln>
        </p:spPr>
        <p:txBody>
          <a:bodyPr vert="horz" anchor="t"/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37" name="Picture Placeholder 5"/>
          <p:cNvSpPr>
            <a:spLocks noGrp="1"/>
          </p:cNvSpPr>
          <p:nvPr>
            <p:ph type="pic" sz="quarter" idx="31"/>
          </p:nvPr>
        </p:nvSpPr>
        <p:spPr>
          <a:xfrm>
            <a:off x="5131645" y="4880258"/>
            <a:ext cx="1900460" cy="925017"/>
          </a:xfrm>
          <a:prstGeom prst="rect">
            <a:avLst/>
          </a:prstGeom>
          <a:noFill/>
          <a:ln w="6350">
            <a:noFill/>
          </a:ln>
        </p:spPr>
        <p:txBody>
          <a:bodyPr vert="horz" anchor="t"/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38" name="Picture Placeholder 5"/>
          <p:cNvSpPr>
            <a:spLocks noGrp="1"/>
          </p:cNvSpPr>
          <p:nvPr>
            <p:ph type="pic" sz="quarter" idx="32"/>
          </p:nvPr>
        </p:nvSpPr>
        <p:spPr>
          <a:xfrm>
            <a:off x="7435901" y="4880258"/>
            <a:ext cx="1900460" cy="925017"/>
          </a:xfrm>
          <a:prstGeom prst="rect">
            <a:avLst/>
          </a:prstGeom>
          <a:noFill/>
          <a:ln w="6350">
            <a:noFill/>
          </a:ln>
        </p:spPr>
        <p:txBody>
          <a:bodyPr vert="horz" anchor="t"/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39" name="Picture Placeholder 5"/>
          <p:cNvSpPr>
            <a:spLocks noGrp="1"/>
          </p:cNvSpPr>
          <p:nvPr>
            <p:ph type="pic" sz="quarter" idx="33"/>
          </p:nvPr>
        </p:nvSpPr>
        <p:spPr>
          <a:xfrm>
            <a:off x="9740157" y="4880258"/>
            <a:ext cx="1900460" cy="925017"/>
          </a:xfrm>
          <a:prstGeom prst="rect">
            <a:avLst/>
          </a:prstGeom>
          <a:noFill/>
          <a:ln w="6350">
            <a:noFill/>
          </a:ln>
        </p:spPr>
        <p:txBody>
          <a:bodyPr vert="horz" anchor="t"/>
          <a:lstStyle>
            <a:lvl1pPr marL="0" indent="0">
              <a:buNone/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1590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911425" y="1880829"/>
            <a:ext cx="8676964" cy="39244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63646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chart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810064" y="3699942"/>
            <a:ext cx="2877239" cy="319131"/>
          </a:xfrm>
          <a:prstGeom prst="rect">
            <a:avLst/>
          </a:prstGeom>
        </p:spPr>
        <p:txBody>
          <a:bodyPr vert="horz" lIns="75920" tIns="0" bIns="0" anchor="t">
            <a:normAutofit/>
          </a:bodyPr>
          <a:lstStyle>
            <a:lvl1pPr marL="0" indent="0" algn="ctr">
              <a:buNone/>
              <a:defRPr sz="1400" b="1" baseline="0">
                <a:solidFill>
                  <a:srgbClr val="131313"/>
                </a:solidFill>
                <a:latin typeface="Arial"/>
                <a:cs typeface="Arial"/>
              </a:defRPr>
            </a:lvl1pPr>
            <a:lvl2pPr algn="l">
              <a:defRPr sz="1400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axis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431717" y="5877282"/>
            <a:ext cx="3836319" cy="252539"/>
          </a:xfrm>
          <a:prstGeom prst="rect">
            <a:avLst/>
          </a:prstGeom>
        </p:spPr>
        <p:txBody>
          <a:bodyPr vert="horz" lIns="75920" tIns="0" bIns="0" anchor="b">
            <a:normAutofit/>
          </a:bodyPr>
          <a:lstStyle>
            <a:lvl1pPr marL="0" indent="0" algn="ctr">
              <a:buNone/>
              <a:defRPr sz="1400" b="1" baseline="0">
                <a:solidFill>
                  <a:srgbClr val="131313"/>
                </a:solidFill>
                <a:latin typeface="Arial"/>
                <a:cs typeface="Arial"/>
              </a:defRPr>
            </a:lvl1pPr>
            <a:lvl2pPr algn="l">
              <a:defRPr sz="1400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axis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947429" y="6412257"/>
            <a:ext cx="975708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15393" y="1376781"/>
            <a:ext cx="7993063" cy="319515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>
              <a:buNone/>
              <a:defRPr sz="1800"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CA" dirty="0"/>
              <a:t>Graph 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912621" y="1880828"/>
            <a:ext cx="1727995" cy="3780420"/>
          </a:xfrm>
        </p:spPr>
        <p:txBody>
          <a:bodyPr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CA" dirty="0"/>
              <a:t>Graph information etc.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7578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&quot;Growth Chart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4"/>
          <p:cNvSpPr/>
          <p:nvPr userDrawn="1"/>
        </p:nvSpPr>
        <p:spPr>
          <a:xfrm>
            <a:off x="884119" y="1520639"/>
            <a:ext cx="8040893" cy="4266220"/>
          </a:xfrm>
          <a:prstGeom prst="swooshArrow">
            <a:avLst>
              <a:gd name="adj1" fmla="val 25000"/>
              <a:gd name="adj2" fmla="val 2907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Oval 25"/>
          <p:cNvSpPr/>
          <p:nvPr userDrawn="1"/>
        </p:nvSpPr>
        <p:spPr bwMode="auto">
          <a:xfrm>
            <a:off x="8971742" y="1412786"/>
            <a:ext cx="2587553" cy="1944067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8396" tIns="19202" rIns="38396" bIns="1920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8397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947429" y="6412257"/>
            <a:ext cx="975708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810064" y="3701821"/>
            <a:ext cx="2877239" cy="319131"/>
          </a:xfrm>
          <a:prstGeom prst="rect">
            <a:avLst/>
          </a:prstGeom>
        </p:spPr>
        <p:txBody>
          <a:bodyPr vert="horz" lIns="75920" tIns="0" bIns="0" anchor="t">
            <a:normAutofit/>
          </a:bodyPr>
          <a:lstStyle>
            <a:lvl1pPr marL="0" indent="0" algn="ctr">
              <a:buNone/>
              <a:defRPr sz="14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400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axis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23805" y="5877282"/>
            <a:ext cx="3836319" cy="252539"/>
          </a:xfrm>
          <a:prstGeom prst="rect">
            <a:avLst/>
          </a:prstGeom>
        </p:spPr>
        <p:txBody>
          <a:bodyPr vert="horz" lIns="75920" tIns="0" bIns="0" anchor="b">
            <a:normAutofit/>
          </a:bodyPr>
          <a:lstStyle>
            <a:lvl1pPr marL="0" indent="0" algn="ctr">
              <a:buNone/>
              <a:defRPr sz="14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algn="l">
              <a:defRPr sz="1400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axis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75421" y="1689560"/>
            <a:ext cx="10693188" cy="4137851"/>
            <a:chOff x="1661435" y="3519752"/>
            <a:chExt cx="21386376" cy="7665227"/>
          </a:xfrm>
        </p:grpSpPr>
        <p:cxnSp>
          <p:nvCxnSpPr>
            <p:cNvPr id="8" name="Straight Connector 7"/>
            <p:cNvCxnSpPr/>
            <p:nvPr userDrawn="1"/>
          </p:nvCxnSpPr>
          <p:spPr bwMode="auto">
            <a:xfrm>
              <a:off x="1667016" y="3519752"/>
              <a:ext cx="0" cy="7665227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12"/>
            <p:cNvCxnSpPr/>
            <p:nvPr userDrawn="1"/>
          </p:nvCxnSpPr>
          <p:spPr bwMode="auto">
            <a:xfrm>
              <a:off x="1661435" y="11143684"/>
              <a:ext cx="21386376" cy="0"/>
            </a:xfrm>
            <a:prstGeom prst="lin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411637" y="4751828"/>
            <a:ext cx="1908212" cy="83726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CA" dirty="0"/>
              <a:t>Click to edit Master text</a:t>
            </a:r>
            <a:endParaRPr lang="en-US" dirty="0"/>
          </a:p>
        </p:txBody>
      </p:sp>
      <p:sp>
        <p:nvSpPr>
          <p:cNvPr id="19" name="Oval 18"/>
          <p:cNvSpPr/>
          <p:nvPr userDrawn="1"/>
        </p:nvSpPr>
        <p:spPr bwMode="auto">
          <a:xfrm>
            <a:off x="2183357" y="4115343"/>
            <a:ext cx="383371" cy="288032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8396" tIns="19202" rIns="38396" bIns="1920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8397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3353493" y="3843708"/>
            <a:ext cx="1908212" cy="83726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CA" dirty="0"/>
              <a:t>Click to edit Master text</a:t>
            </a:r>
            <a:endParaRPr lang="en-US" dirty="0"/>
          </a:p>
        </p:txBody>
      </p:sp>
      <p:sp>
        <p:nvSpPr>
          <p:cNvPr id="21" name="Oval 20"/>
          <p:cNvSpPr/>
          <p:nvPr userDrawn="1"/>
        </p:nvSpPr>
        <p:spPr bwMode="auto">
          <a:xfrm>
            <a:off x="4013524" y="3067322"/>
            <a:ext cx="587088" cy="441087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8396" tIns="19202" rIns="38396" bIns="1920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8397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5695749" y="3293396"/>
            <a:ext cx="1908212" cy="83726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CA" dirty="0"/>
              <a:t>Click to edit Master text</a:t>
            </a:r>
            <a:endParaRPr lang="en-US" dirty="0"/>
          </a:p>
        </p:txBody>
      </p:sp>
      <p:sp>
        <p:nvSpPr>
          <p:cNvPr id="23" name="Oval 22"/>
          <p:cNvSpPr/>
          <p:nvPr userDrawn="1"/>
        </p:nvSpPr>
        <p:spPr bwMode="auto">
          <a:xfrm>
            <a:off x="6218490" y="2350004"/>
            <a:ext cx="863129" cy="648481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38396" tIns="19202" rIns="38396" bIns="19202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8397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9041169" y="1448632"/>
            <a:ext cx="2443988" cy="18722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Click to edit Master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1376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03200" y="41096"/>
            <a:ext cx="11379200" cy="609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 baseline="0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48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AE5F-593C-47BB-AB95-B75C85FEE610}" type="datetimeFigureOut">
              <a:rPr lang="hu-HU" smtClean="0"/>
              <a:t>2017. 10. 04.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02AF-5CC7-48F0-8782-3FA0E5993C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64109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pics_0008_Layer 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14600"/>
            <a:ext cx="12192000" cy="434340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515380" y="384371"/>
            <a:ext cx="7992888" cy="740379"/>
          </a:xfrm>
          <a:prstGeom prst="rect">
            <a:avLst/>
          </a:prstGeom>
        </p:spPr>
        <p:txBody>
          <a:bodyPr vert="horz" anchor="b"/>
          <a:lstStyle>
            <a:lvl1pPr algn="l">
              <a:defRPr sz="3400" b="1">
                <a:solidFill>
                  <a:srgbClr val="6CB442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Presentation 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15150" y="1052736"/>
            <a:ext cx="7993063" cy="41501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900">
                <a:solidFill>
                  <a:srgbClr val="131313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CA" dirty="0"/>
              <a:t>Presentation subtitle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15150" y="1628800"/>
            <a:ext cx="7993063" cy="29819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>
              <a:buNone/>
              <a:defRPr sz="1900">
                <a:solidFill>
                  <a:srgbClr val="131313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CA" dirty="0"/>
              <a:t>Presenter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15150" y="1941721"/>
            <a:ext cx="7993063" cy="29819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>
              <a:buNone/>
              <a:defRPr sz="1800">
                <a:solidFill>
                  <a:srgbClr val="131313"/>
                </a:solidFill>
                <a:latin typeface="Arial"/>
                <a:cs typeface="Arial"/>
              </a:defRPr>
            </a:lvl1pPr>
            <a:lvl2pPr algn="l">
              <a:defRPr sz="1900">
                <a:latin typeface="Century Gothic"/>
                <a:cs typeface="Century Gothic"/>
              </a:defRPr>
            </a:lvl2pPr>
            <a:lvl3pPr algn="l">
              <a:defRPr sz="1900">
                <a:latin typeface="Century Gothic"/>
                <a:cs typeface="Century Gothic"/>
              </a:defRPr>
            </a:lvl3pPr>
            <a:lvl4pPr algn="l">
              <a:defRPr sz="1900">
                <a:latin typeface="Century Gothic"/>
                <a:cs typeface="Century Gothic"/>
              </a:defRPr>
            </a:lvl4pPr>
            <a:lvl5pPr algn="l">
              <a:defRPr sz="1900">
                <a:latin typeface="Century Gothic"/>
                <a:cs typeface="Century Gothic"/>
              </a:defRPr>
            </a:lvl5pPr>
          </a:lstStyle>
          <a:p>
            <a:pPr lvl="0"/>
            <a:r>
              <a:rPr lang="en-CA" dirty="0"/>
              <a:t>Date</a:t>
            </a:r>
            <a:endParaRPr lang="en-US" dirty="0"/>
          </a:p>
        </p:txBody>
      </p:sp>
      <p:pic>
        <p:nvPicPr>
          <p:cNvPr id="17" name="Picture 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0309" y="702034"/>
            <a:ext cx="2691107" cy="106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9749932" y="6427771"/>
            <a:ext cx="14462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rgbClr val="FFFFFF"/>
                </a:solidFill>
                <a:effectLst>
                  <a:outerShdw blurRad="552450" dir="2700000" sx="20000" sy="20000" algn="tl" rotWithShape="0">
                    <a:srgbClr val="000000"/>
                  </a:outerShdw>
                </a:effectLst>
                <a:latin typeface="Arial"/>
                <a:cs typeface="Arial"/>
              </a:rPr>
              <a:t>© 2016 PerkinElmer</a:t>
            </a:r>
          </a:p>
        </p:txBody>
      </p:sp>
    </p:spTree>
    <p:extLst>
      <p:ext uri="{BB962C8B-B14F-4D97-AF65-F5344CB8AC3E}">
        <p14:creationId xmlns:p14="http://schemas.microsoft.com/office/powerpoint/2010/main" val="14650921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AE5F-593C-47BB-AB95-B75C85FEE610}" type="datetimeFigureOut">
              <a:rPr lang="hu-HU" smtClean="0"/>
              <a:t>2017. 10. 04.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02AF-5CC7-48F0-8782-3FA0E5993C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740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AE5F-593C-47BB-AB95-B75C85FEE610}" type="datetimeFigureOut">
              <a:rPr lang="hu-HU" smtClean="0"/>
              <a:t>2017. 10. 04.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02AF-5CC7-48F0-8782-3FA0E5993C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534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AE5F-593C-47BB-AB95-B75C85FEE610}" type="datetimeFigureOut">
              <a:rPr lang="hu-HU" smtClean="0"/>
              <a:t>2017. 10. 04.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02AF-5CC7-48F0-8782-3FA0E5993C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1532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AE5F-593C-47BB-AB95-B75C85FEE610}" type="datetimeFigureOut">
              <a:rPr lang="hu-HU" smtClean="0"/>
              <a:t>2017. 10. 04.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02AF-5CC7-48F0-8782-3FA0E5993C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5089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AE5F-593C-47BB-AB95-B75C85FEE610}" type="datetimeFigureOut">
              <a:rPr lang="hu-HU" smtClean="0"/>
              <a:t>2017. 10. 04.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A02AF-5CC7-48F0-8782-3FA0E5993C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524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image" Target="../media/image2.emf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tags" Target="../tags/tag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vmlDrawing" Target="../drawings/vmlDrawing1.v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theme" Target="../theme/theme2.xml"/><Relationship Id="rId35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DAE5F-593C-47BB-AB95-B75C85FEE610}" type="datetimeFigureOut">
              <a:rPr lang="hu-HU" smtClean="0"/>
              <a:t>2017. 10. 04.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A02AF-5CC7-48F0-8782-3FA0E5993C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022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32"/>
            </p:custDataLst>
            <p:extLst/>
          </p:nvPr>
        </p:nvGraphicFramePr>
        <p:xfrm>
          <a:off x="1955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think-cell Slide" r:id="rId33" imgW="270" imgH="270" progId="TCLayout.ActiveDocument.1">
                  <p:embed/>
                </p:oleObj>
              </mc:Choice>
              <mc:Fallback>
                <p:oleObj name="think-cell Slide" r:id="rId3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955" y="1589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5381" y="274638"/>
            <a:ext cx="11125236" cy="664508"/>
          </a:xfrm>
          <a:prstGeom prst="rect">
            <a:avLst/>
          </a:prstGeom>
        </p:spPr>
        <p:txBody>
          <a:bodyPr vert="horz" lIns="38405" tIns="19202" rIns="38405" bIns="19202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515380" y="1721289"/>
            <a:ext cx="11161241" cy="4404874"/>
          </a:xfrm>
          <a:prstGeom prst="rect">
            <a:avLst/>
          </a:prstGeom>
        </p:spPr>
        <p:txBody>
          <a:bodyPr vert="horz" lIns="38405" tIns="19202" rIns="38405" bIns="1920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29897" y="6492786"/>
            <a:ext cx="701189" cy="237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56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4" r:id="rId18"/>
    <p:sldLayoutId id="2147483765" r:id="rId19"/>
    <p:sldLayoutId id="2147483766" r:id="rId20"/>
    <p:sldLayoutId id="2147483767" r:id="rId21"/>
    <p:sldLayoutId id="2147483768" r:id="rId22"/>
    <p:sldLayoutId id="2147483769" r:id="rId23"/>
    <p:sldLayoutId id="2147483770" r:id="rId24"/>
    <p:sldLayoutId id="2147483771" r:id="rId25"/>
    <p:sldLayoutId id="2147483772" r:id="rId26"/>
    <p:sldLayoutId id="2147483773" r:id="rId27"/>
    <p:sldLayoutId id="2147483775" r:id="rId28"/>
    <p:sldLayoutId id="2147483777" r:id="rId29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/>
          <a:ea typeface="+mj-ea"/>
          <a:cs typeface="Arial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92024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84048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76072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768096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88036" indent="-288036" algn="l" rtl="0" eaLnBrk="1" fontAlgn="base" hangingPunct="1">
        <a:spcBef>
          <a:spcPct val="0"/>
        </a:spcBef>
        <a:spcAft>
          <a:spcPts val="504"/>
        </a:spcAft>
        <a:buClr>
          <a:schemeClr val="accent2"/>
        </a:buClr>
        <a:buFont typeface="Lucida Grande"/>
        <a:buChar char="•"/>
        <a:defRPr sz="2200">
          <a:solidFill>
            <a:srgbClr val="131313"/>
          </a:solidFill>
          <a:latin typeface="Arial"/>
          <a:ea typeface="+mn-ea"/>
          <a:cs typeface="Arial"/>
          <a:sym typeface="Gill Sans" charset="0"/>
        </a:defRPr>
      </a:lvl1pPr>
      <a:lvl2pPr marL="678888" indent="-240030" algn="l" rtl="0" eaLnBrk="1" fontAlgn="base" hangingPunct="1">
        <a:spcBef>
          <a:spcPct val="0"/>
        </a:spcBef>
        <a:spcAft>
          <a:spcPts val="252"/>
        </a:spcAft>
        <a:buClr>
          <a:schemeClr val="accent2"/>
        </a:buClr>
        <a:buFont typeface="Lucida Grande"/>
        <a:buChar char="◦"/>
        <a:defRPr sz="1800">
          <a:solidFill>
            <a:srgbClr val="131313"/>
          </a:solidFill>
          <a:latin typeface="Arial"/>
          <a:ea typeface="+mn-ea"/>
          <a:cs typeface="Arial"/>
          <a:sym typeface="Gill Sans" charset="0"/>
        </a:defRPr>
      </a:lvl2pPr>
      <a:lvl3pPr marL="1117368" indent="-240030" algn="l" rtl="0" eaLnBrk="1" fontAlgn="base" hangingPunct="1">
        <a:spcBef>
          <a:spcPct val="0"/>
        </a:spcBef>
        <a:spcAft>
          <a:spcPts val="252"/>
        </a:spcAft>
        <a:buClr>
          <a:schemeClr val="accent2"/>
        </a:buClr>
        <a:buFont typeface="Lucida Grande"/>
        <a:buChar char="-"/>
        <a:defRPr sz="1600">
          <a:solidFill>
            <a:srgbClr val="131313"/>
          </a:solidFill>
          <a:latin typeface="Arial"/>
          <a:ea typeface="+mn-ea"/>
          <a:cs typeface="Arial"/>
          <a:sym typeface="Gill Sans" charset="0"/>
        </a:defRPr>
      </a:lvl3pPr>
      <a:lvl4pPr marL="1510488" indent="-240030" algn="l" rtl="0" eaLnBrk="1" fontAlgn="base" hangingPunct="1">
        <a:spcBef>
          <a:spcPct val="0"/>
        </a:spcBef>
        <a:spcAft>
          <a:spcPts val="252"/>
        </a:spcAft>
        <a:buClr>
          <a:schemeClr val="accent2"/>
        </a:buClr>
        <a:buFont typeface="Lucida Grande"/>
        <a:buChar char="▪"/>
        <a:defRPr sz="1600">
          <a:solidFill>
            <a:srgbClr val="131313"/>
          </a:solidFill>
          <a:latin typeface="Arial"/>
          <a:ea typeface="+mn-ea"/>
          <a:cs typeface="Arial"/>
          <a:sym typeface="Gill Sans" charset="0"/>
        </a:defRPr>
      </a:lvl4pPr>
      <a:lvl5pPr marL="1933848" indent="-240030" algn="l" rtl="0" eaLnBrk="1" fontAlgn="base" hangingPunct="1">
        <a:spcBef>
          <a:spcPct val="0"/>
        </a:spcBef>
        <a:spcAft>
          <a:spcPts val="252"/>
        </a:spcAft>
        <a:buClr>
          <a:schemeClr val="accent2"/>
        </a:buClr>
        <a:buFont typeface="Lucida Grande"/>
        <a:buChar char="▪"/>
        <a:defRPr sz="1600">
          <a:solidFill>
            <a:srgbClr val="131313"/>
          </a:solidFill>
          <a:latin typeface="Arial"/>
          <a:ea typeface="+mn-ea"/>
          <a:cs typeface="Arial"/>
          <a:sym typeface="Gill Sans" charset="0"/>
        </a:defRPr>
      </a:lvl5pPr>
      <a:lvl6pPr marL="192024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84048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576072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768096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" algn="l" defTabSz="19202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7064" y="1416490"/>
            <a:ext cx="4824536" cy="720079"/>
          </a:xfrm>
        </p:spPr>
        <p:txBody>
          <a:bodyPr anchor="t">
            <a:normAutofit/>
          </a:bodyPr>
          <a:lstStyle/>
          <a:p>
            <a:pPr algn="l"/>
            <a:r>
              <a:rPr lang="hu-HU" sz="3600" b="1" dirty="0" err="1">
                <a:solidFill>
                  <a:schemeClr val="accent6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PerkinElmer</a:t>
            </a:r>
            <a:r>
              <a:rPr lang="hu-HU" sz="3600" b="1" dirty="0">
                <a:solidFill>
                  <a:schemeClr val="accent6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57064" y="2136569"/>
            <a:ext cx="4824536" cy="798654"/>
          </a:xfrm>
        </p:spPr>
        <p:txBody>
          <a:bodyPr>
            <a:normAutofit/>
          </a:bodyPr>
          <a:lstStyle/>
          <a:p>
            <a:pPr algn="l"/>
            <a:r>
              <a:rPr lang="hu-HU" sz="3600" b="1" dirty="0" err="1">
                <a:solidFill>
                  <a:schemeClr val="accent6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Avio</a:t>
            </a:r>
            <a:r>
              <a:rPr lang="hu-HU" sz="3600" b="1" dirty="0">
                <a:solidFill>
                  <a:schemeClr val="accent6"/>
                </a:solidFill>
                <a:latin typeface="Arial" pitchFamily="34" charset="0"/>
                <a:ea typeface="Roboto" pitchFamily="2" charset="0"/>
                <a:cs typeface="Arial" pitchFamily="34" charset="0"/>
              </a:rPr>
              <a:t> 500 ICP-OES</a:t>
            </a:r>
            <a:endParaRPr lang="hu-HU" sz="3600" dirty="0">
              <a:solidFill>
                <a:schemeClr val="accent6"/>
              </a:solidFill>
              <a:latin typeface="Arial" pitchFamily="34" charset="0"/>
              <a:ea typeface="Roboto" pitchFamily="2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8008" y="583315"/>
            <a:ext cx="244224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91CBDB4-F382-42A1-9669-58C5CCC85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1616555"/>
            <a:ext cx="5904656" cy="392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94B055C2-739D-44CA-814D-196CCD4D90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409" y="507545"/>
            <a:ext cx="1869090" cy="799611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D55459F7-0D57-4523-9F45-1BA5A9738777}"/>
              </a:ext>
            </a:extLst>
          </p:cNvPr>
          <p:cNvSpPr txBox="1"/>
          <p:nvPr/>
        </p:nvSpPr>
        <p:spPr>
          <a:xfrm flipH="1">
            <a:off x="3917639" y="6150114"/>
            <a:ext cx="4500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chemeClr val="accent6"/>
                </a:solidFill>
              </a:rPr>
              <a:t>Atomspektroszkópiai Szeminárium 2017</a:t>
            </a:r>
            <a:br>
              <a:rPr lang="hu-HU" sz="2000" b="1" dirty="0">
                <a:solidFill>
                  <a:schemeClr val="accent6"/>
                </a:solidFill>
              </a:rPr>
            </a:br>
            <a:endParaRPr lang="hu-HU" sz="2000" b="1" dirty="0">
              <a:solidFill>
                <a:schemeClr val="accent6"/>
              </a:solidFill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DCA914F4-59FB-4EED-883D-3499BECF5548}"/>
              </a:ext>
            </a:extLst>
          </p:cNvPr>
          <p:cNvSpPr txBox="1"/>
          <p:nvPr/>
        </p:nvSpPr>
        <p:spPr>
          <a:xfrm>
            <a:off x="89451" y="3224415"/>
            <a:ext cx="64107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100" b="1" dirty="0"/>
              <a:t>Vadonatúj szimultán ICP-OES készülék a piacvezetőtől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6B4F0ACB-8E07-44DE-ACC4-9989A7695610}"/>
              </a:ext>
            </a:extLst>
          </p:cNvPr>
          <p:cNvSpPr txBox="1"/>
          <p:nvPr/>
        </p:nvSpPr>
        <p:spPr>
          <a:xfrm>
            <a:off x="89451" y="4743148"/>
            <a:ext cx="3210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Jurdi Dániel</a:t>
            </a:r>
            <a:br>
              <a:rPr lang="hu-HU" sz="2000" b="1" dirty="0"/>
            </a:br>
            <a:r>
              <a:rPr lang="hu-HU" sz="2000" dirty="0"/>
              <a:t>Per-Form Hungária Kft.</a:t>
            </a:r>
            <a:br>
              <a:rPr lang="hu-HU" sz="2000" dirty="0"/>
            </a:br>
            <a:r>
              <a:rPr lang="hu-HU" sz="2000" dirty="0"/>
              <a:t>jurdi.daniel@per-form.hu</a:t>
            </a:r>
          </a:p>
        </p:txBody>
      </p:sp>
    </p:spTree>
    <p:extLst>
      <p:ext uri="{BB962C8B-B14F-4D97-AF65-F5344CB8AC3E}">
        <p14:creationId xmlns:p14="http://schemas.microsoft.com/office/powerpoint/2010/main" val="315723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Avio 500: </a:t>
            </a:r>
            <a:r>
              <a:rPr lang="en-US" dirty="0" err="1"/>
              <a:t>PlasmaCam</a:t>
            </a:r>
            <a:r>
              <a:rPr lang="en-US" dirty="0"/>
              <a:t> </a:t>
            </a:r>
          </a:p>
        </p:txBody>
      </p:sp>
      <p:sp>
        <p:nvSpPr>
          <p:cNvPr id="37890" name="Content Placeholder 4"/>
          <p:cNvSpPr>
            <a:spLocks noGrp="1"/>
          </p:cNvSpPr>
          <p:nvPr>
            <p:ph idx="1"/>
          </p:nvPr>
        </p:nvSpPr>
        <p:spPr>
          <a:xfrm>
            <a:off x="5409402" y="2088824"/>
            <a:ext cx="5326342" cy="2283775"/>
          </a:xfrm>
        </p:spPr>
        <p:txBody>
          <a:bodyPr>
            <a:normAutofit/>
          </a:bodyPr>
          <a:lstStyle/>
          <a:p>
            <a:pPr marL="726516" lvl="2" indent="-288036">
              <a:spcAft>
                <a:spcPts val="504"/>
              </a:spcAft>
              <a:buFontTx/>
              <a:buChar char="•"/>
            </a:pPr>
            <a:r>
              <a:rPr lang="hu-HU" sz="2200" dirty="0">
                <a:latin typeface="Calibri" pitchFamily="34" charset="0"/>
              </a:rPr>
              <a:t>Valós idejű</a:t>
            </a:r>
            <a:r>
              <a:rPr lang="en-US" sz="2200" dirty="0">
                <a:latin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</a:rPr>
              <a:t>pla</a:t>
            </a:r>
            <a:r>
              <a:rPr lang="hu-HU" sz="2200" dirty="0">
                <a:latin typeface="Calibri" pitchFamily="34" charset="0"/>
              </a:rPr>
              <a:t>z</a:t>
            </a:r>
            <a:r>
              <a:rPr lang="en-US" sz="2200" dirty="0">
                <a:latin typeface="Calibri" pitchFamily="34" charset="0"/>
              </a:rPr>
              <a:t>ma </a:t>
            </a:r>
            <a:r>
              <a:rPr lang="hu-HU" sz="2200" dirty="0">
                <a:latin typeface="Calibri" pitchFamily="34" charset="0"/>
              </a:rPr>
              <a:t>figyelés</a:t>
            </a:r>
            <a:r>
              <a:rPr lang="en-US" sz="2200" dirty="0">
                <a:latin typeface="Calibri" pitchFamily="34" charset="0"/>
              </a:rPr>
              <a:t> </a:t>
            </a:r>
          </a:p>
          <a:p>
            <a:pPr marL="726516" lvl="2" indent="-288036">
              <a:spcAft>
                <a:spcPts val="504"/>
              </a:spcAft>
              <a:buFontTx/>
              <a:buChar char="•"/>
            </a:pPr>
            <a:r>
              <a:rPr lang="hu-HU" sz="2200" dirty="0">
                <a:latin typeface="Calibri" pitchFamily="34" charset="0"/>
              </a:rPr>
              <a:t>Ellenőrizhetők a minta komponensei</a:t>
            </a:r>
            <a:endParaRPr lang="en-US" sz="2200" dirty="0">
              <a:latin typeface="Calibri" pitchFamily="34" charset="0"/>
            </a:endParaRPr>
          </a:p>
          <a:p>
            <a:pPr marL="726516" lvl="2" indent="-288036">
              <a:spcAft>
                <a:spcPts val="504"/>
              </a:spcAft>
              <a:buFontTx/>
              <a:buChar char="•"/>
            </a:pPr>
            <a:r>
              <a:rPr lang="hu-HU" sz="2200" dirty="0">
                <a:latin typeface="Calibri" pitchFamily="34" charset="0"/>
              </a:rPr>
              <a:t>Leegyszerűsíti a módszerfejlesztést</a:t>
            </a:r>
            <a:endParaRPr lang="en-US" sz="2200" dirty="0">
              <a:latin typeface="Calibri" pitchFamily="34" charset="0"/>
            </a:endParaRPr>
          </a:p>
          <a:p>
            <a:pPr marL="726516" lvl="2" indent="-288036">
              <a:spcAft>
                <a:spcPts val="504"/>
              </a:spcAft>
              <a:buFontTx/>
              <a:buChar char="•"/>
            </a:pPr>
            <a:r>
              <a:rPr lang="hu-HU" sz="2200" dirty="0">
                <a:latin typeface="Calibri" pitchFamily="34" charset="0"/>
              </a:rPr>
              <a:t>Távoli diagnosztika</a:t>
            </a:r>
            <a:endParaRPr lang="en-US" sz="2200" dirty="0">
              <a:latin typeface="Calibri" pitchFamily="34" charset="0"/>
            </a:endParaRPr>
          </a:p>
          <a:p>
            <a:pPr marL="726516" lvl="2" indent="-288036">
              <a:spcAft>
                <a:spcPts val="504"/>
              </a:spcAft>
              <a:buFontTx/>
              <a:buChar char="•"/>
            </a:pPr>
            <a:r>
              <a:rPr lang="hu-HU" sz="2200" dirty="0">
                <a:latin typeface="Calibri" pitchFamily="34" charset="0"/>
              </a:rPr>
              <a:t>Oktatóeszköz</a:t>
            </a:r>
            <a:endParaRPr lang="en-US" sz="2200" dirty="0"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14147" y="427038"/>
            <a:ext cx="9039254" cy="664508"/>
          </a:xfrm>
          <a:prstGeom prst="rect">
            <a:avLst/>
          </a:prstGeom>
        </p:spPr>
        <p:txBody>
          <a:bodyPr vert="horz" lIns="38405" tIns="19202" rIns="38405" bIns="19202" rtlCol="0" anchor="b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/>
                <a:ea typeface="+mj-ea"/>
                <a:cs typeface="Arial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92024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84048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576072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768096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endParaRPr lang="en-US" kern="0" dirty="0"/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264" y="1844825"/>
            <a:ext cx="35147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155413" y="5301209"/>
            <a:ext cx="8424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>
                <a:solidFill>
                  <a:srgbClr val="00B050"/>
                </a:solidFill>
              </a:rPr>
              <a:t>Az első integrált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hu-HU" sz="2200" dirty="0">
                <a:solidFill>
                  <a:srgbClr val="00B050"/>
                </a:solidFill>
              </a:rPr>
              <a:t>k</a:t>
            </a:r>
            <a:r>
              <a:rPr lang="en-US" sz="2200" dirty="0" err="1">
                <a:solidFill>
                  <a:srgbClr val="00B050"/>
                </a:solidFill>
              </a:rPr>
              <a:t>amera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hu-HU" sz="2200" dirty="0">
                <a:solidFill>
                  <a:srgbClr val="00B050"/>
                </a:solidFill>
              </a:rPr>
              <a:t>a plazma megfigyelésére</a:t>
            </a:r>
          </a:p>
        </p:txBody>
      </p:sp>
    </p:spTree>
    <p:extLst>
      <p:ext uri="{BB962C8B-B14F-4D97-AF65-F5344CB8AC3E}">
        <p14:creationId xmlns:p14="http://schemas.microsoft.com/office/powerpoint/2010/main" val="299949616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3472" y="188640"/>
            <a:ext cx="9245600" cy="609600"/>
          </a:xfrm>
        </p:spPr>
        <p:txBody>
          <a:bodyPr/>
          <a:lstStyle/>
          <a:p>
            <a:r>
              <a:rPr lang="en-US" dirty="0" err="1">
                <a:solidFill>
                  <a:schemeClr val="tx2"/>
                </a:solidFill>
              </a:rPr>
              <a:t>Syngistix</a:t>
            </a:r>
            <a:r>
              <a:rPr lang="en-US" dirty="0">
                <a:solidFill>
                  <a:schemeClr val="tx2"/>
                </a:solidFill>
              </a:rPr>
              <a:t> 3.0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143000"/>
            <a:ext cx="684946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2628900" y="4343402"/>
            <a:ext cx="7787580" cy="224133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Clr>
                <a:schemeClr val="accent6"/>
              </a:buClr>
              <a:buNone/>
            </a:pPr>
            <a:r>
              <a:rPr lang="hu-HU" sz="1800" dirty="0"/>
              <a:t>Újítások:</a:t>
            </a:r>
            <a:endParaRPr lang="en-US" sz="1800" dirty="0"/>
          </a:p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en-US" sz="1800" dirty="0"/>
              <a:t>Windows 10 </a:t>
            </a:r>
            <a:r>
              <a:rPr lang="hu-HU" sz="1800" dirty="0"/>
              <a:t>kompatibilis</a:t>
            </a:r>
            <a:endParaRPr lang="en-US" sz="1800" dirty="0"/>
          </a:p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en-US" sz="1800" dirty="0"/>
              <a:t>Argon Quick Change s</a:t>
            </a:r>
            <a:r>
              <a:rPr lang="hu-HU" sz="1800" dirty="0" err="1"/>
              <a:t>zoftver</a:t>
            </a:r>
            <a:endParaRPr lang="en-US" sz="1800" dirty="0"/>
          </a:p>
          <a:p>
            <a:pPr>
              <a:lnSpc>
                <a:spcPct val="150000"/>
              </a:lnSpc>
              <a:buClr>
                <a:schemeClr val="accent6"/>
              </a:buClr>
            </a:pPr>
            <a:r>
              <a:rPr lang="en-US" sz="1800" dirty="0"/>
              <a:t>1.5 </a:t>
            </a:r>
            <a:r>
              <a:rPr lang="hu-HU" sz="1800" dirty="0"/>
              <a:t>óra bemelegedési idő teljesen kikapcsolt állapotból</a:t>
            </a:r>
            <a:r>
              <a:rPr lang="en-US" sz="1800" dirty="0"/>
              <a:t>                </a:t>
            </a:r>
          </a:p>
          <a:p>
            <a:pPr marL="0" indent="0">
              <a:lnSpc>
                <a:spcPct val="150000"/>
              </a:lnSpc>
              <a:buClr>
                <a:schemeClr val="accent6"/>
              </a:buClr>
              <a:buNone/>
            </a:pPr>
            <a:r>
              <a:rPr lang="en-US" sz="1800" dirty="0"/>
              <a:t>	(</a:t>
            </a:r>
            <a:r>
              <a:rPr lang="hu-HU" sz="1800" dirty="0" err="1"/>
              <a:t>Optima</a:t>
            </a:r>
            <a:r>
              <a:rPr lang="hu-HU" sz="1800" dirty="0"/>
              <a:t> </a:t>
            </a:r>
            <a:r>
              <a:rPr lang="en-US" sz="1800" dirty="0"/>
              <a:t>8300 </a:t>
            </a:r>
            <a:r>
              <a:rPr lang="hu-HU" sz="1800" dirty="0"/>
              <a:t>kb. </a:t>
            </a:r>
            <a:r>
              <a:rPr lang="en-US" sz="1800" dirty="0"/>
              <a:t>3.5 – 4 </a:t>
            </a:r>
            <a:r>
              <a:rPr lang="hu-HU" sz="1800" dirty="0"/>
              <a:t>óra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89739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Syngistix</a:t>
            </a:r>
            <a:r>
              <a:rPr lang="en-US" dirty="0"/>
              <a:t>: </a:t>
            </a:r>
            <a:r>
              <a:rPr lang="hu-HU" dirty="0"/>
              <a:t>Új külső</a:t>
            </a:r>
            <a:r>
              <a:rPr lang="en-US" dirty="0"/>
              <a:t>…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117" y="1110092"/>
            <a:ext cx="9418014" cy="52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71515" y="1236082"/>
            <a:ext cx="2616774" cy="307777"/>
          </a:xfrm>
          <a:prstGeom prst="rect">
            <a:avLst/>
          </a:prstGeom>
          <a:solidFill>
            <a:srgbClr val="F2F2F2">
              <a:alpha val="69804"/>
            </a:srgb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accent6"/>
                </a:solidFill>
              </a:rPr>
              <a:t>Tabbed Ribbon Style Toolbar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8664" y="1784041"/>
            <a:ext cx="1329355" cy="738664"/>
          </a:xfrm>
          <a:prstGeom prst="rect">
            <a:avLst/>
          </a:prstGeom>
          <a:solidFill>
            <a:srgbClr val="F2F2F2">
              <a:alpha val="85098"/>
            </a:srgbClr>
          </a:solidFill>
          <a:ln>
            <a:solidFill>
              <a:srgbClr val="78496A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accent6"/>
                </a:solidFill>
              </a:rPr>
              <a:t>New Status Panel With Quick Links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0118" y="6029081"/>
            <a:ext cx="3095625" cy="523220"/>
          </a:xfrm>
          <a:prstGeom prst="rect">
            <a:avLst/>
          </a:prstGeom>
          <a:solidFill>
            <a:srgbClr val="F2F2F2">
              <a:alpha val="85098"/>
            </a:srgbClr>
          </a:solidFill>
          <a:ln>
            <a:solidFill>
              <a:srgbClr val="78496A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accent6"/>
                </a:solidFill>
              </a:rPr>
              <a:t>Lighter and Brighter Color Palette for Graphics!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79902" y="5517232"/>
            <a:ext cx="3384550" cy="523220"/>
          </a:xfrm>
          <a:prstGeom prst="rect">
            <a:avLst/>
          </a:prstGeom>
          <a:solidFill>
            <a:srgbClr val="F2F2F2">
              <a:alpha val="85098"/>
            </a:srgbClr>
          </a:solidFill>
          <a:ln>
            <a:solidFill>
              <a:srgbClr val="78496A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accent6"/>
                </a:solidFill>
              </a:rPr>
              <a:t>Alternate Line Shading to Make Tables Easier to Read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58886" y="3476772"/>
            <a:ext cx="3842032" cy="523220"/>
          </a:xfrm>
          <a:prstGeom prst="rect">
            <a:avLst/>
          </a:prstGeom>
          <a:solidFill>
            <a:srgbClr val="F2F2F2">
              <a:alpha val="85098"/>
            </a:srgbClr>
          </a:solidFill>
          <a:ln>
            <a:solidFill>
              <a:srgbClr val="78496A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1400" b="1" dirty="0">
                <a:solidFill>
                  <a:schemeClr val="accent6"/>
                </a:solidFill>
              </a:rPr>
              <a:t>New Merged Analysis Window Combines Manual and Automated Analysis!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56643" y="6367635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B050"/>
                </a:solidFill>
              </a:rPr>
              <a:t>Windows 10 </a:t>
            </a:r>
            <a:r>
              <a:rPr lang="hu-HU" sz="2000" dirty="0">
                <a:solidFill>
                  <a:srgbClr val="00B050"/>
                </a:solidFill>
              </a:rPr>
              <a:t>kompatibilitás</a:t>
            </a:r>
            <a:endParaRPr lang="en-US" sz="2000" dirty="0">
              <a:solidFill>
                <a:srgbClr val="00B050"/>
              </a:solidFill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70120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Syngistix</a:t>
            </a:r>
            <a:r>
              <a:rPr lang="en-US" dirty="0"/>
              <a:t>: Cross-Tab Data Viewer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11965" y="1451918"/>
            <a:ext cx="4637769" cy="4857403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hu-HU" sz="2000" dirty="0">
                <a:latin typeface="Calibri" pitchFamily="34" charset="0"/>
              </a:rPr>
              <a:t>Táblázatosan jeleníti az eredményeket</a:t>
            </a:r>
            <a:endParaRPr lang="en-US" sz="2000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hu-HU" sz="2000" dirty="0">
                <a:latin typeface="Calibri" pitchFamily="34" charset="0"/>
              </a:rPr>
              <a:t>Adatok áttekintése: 5 különálló táblázat </a:t>
            </a:r>
            <a:endParaRPr lang="en-US" sz="2000" dirty="0">
              <a:latin typeface="Calibri" pitchFamily="34" charset="0"/>
            </a:endParaRPr>
          </a:p>
          <a:p>
            <a:pPr lvl="1">
              <a:buFontTx/>
              <a:buChar char="•"/>
            </a:pPr>
            <a:r>
              <a:rPr lang="hu-HU" dirty="0">
                <a:latin typeface="Calibri" pitchFamily="34" charset="0"/>
              </a:rPr>
              <a:t>Korrigált intenzitások</a:t>
            </a:r>
            <a:endParaRPr lang="en-US" dirty="0">
              <a:latin typeface="Calibri" pitchFamily="34" charset="0"/>
            </a:endParaRPr>
          </a:p>
          <a:p>
            <a:pPr lvl="1">
              <a:buFontTx/>
              <a:buChar char="•"/>
            </a:pPr>
            <a:r>
              <a:rPr lang="hu-HU" dirty="0">
                <a:solidFill>
                  <a:schemeClr val="tx1"/>
                </a:solidFill>
                <a:latin typeface="Calibri" pitchFamily="34" charset="0"/>
              </a:rPr>
              <a:t>Koncentráció (kalibráló egység)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lvl="1">
              <a:buFontTx/>
              <a:buChar char="•"/>
            </a:pPr>
            <a:r>
              <a:rPr lang="hu-HU" dirty="0">
                <a:solidFill>
                  <a:schemeClr val="tx1"/>
                </a:solidFill>
                <a:latin typeface="Calibri" pitchFamily="34" charset="0"/>
              </a:rPr>
              <a:t>Koncentráció (minta egység)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lvl="1">
              <a:buFontTx/>
              <a:buChar char="•"/>
            </a:pPr>
            <a:r>
              <a:rPr lang="hu-HU" dirty="0">
                <a:solidFill>
                  <a:schemeClr val="tx1"/>
                </a:solidFill>
                <a:latin typeface="Calibri" pitchFamily="34" charset="0"/>
              </a:rPr>
              <a:t>Belső Standard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  <a:p>
            <a:pPr lvl="1"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QC</a:t>
            </a:r>
          </a:p>
          <a:p>
            <a:pPr lvl="1">
              <a:buFontTx/>
              <a:buChar char="•"/>
            </a:pPr>
            <a:r>
              <a:rPr lang="hu-HU" dirty="0">
                <a:solidFill>
                  <a:schemeClr val="tx1"/>
                </a:solidFill>
                <a:latin typeface="Calibri" pitchFamily="34" charset="0"/>
              </a:rPr>
              <a:t>Belső Standard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recovery plots</a:t>
            </a:r>
          </a:p>
          <a:p>
            <a:pPr>
              <a:buFontTx/>
              <a:buChar char="•"/>
            </a:pPr>
            <a:r>
              <a:rPr lang="hu-HU" sz="2000" dirty="0">
                <a:latin typeface="Calibri" pitchFamily="34" charset="0"/>
              </a:rPr>
              <a:t>Egy gombnyomással exportálható adatok</a:t>
            </a:r>
            <a:r>
              <a:rPr lang="en-US" sz="2000" dirty="0">
                <a:latin typeface="Calibri" pitchFamily="34" charset="0"/>
              </a:rPr>
              <a:t> Excel</a:t>
            </a:r>
            <a:r>
              <a:rPr lang="hu-HU" sz="2000" dirty="0">
                <a:latin typeface="Calibri" pitchFamily="34" charset="0"/>
              </a:rPr>
              <a:t> formátumba</a:t>
            </a:r>
            <a:endParaRPr lang="en-US" sz="2000" dirty="0">
              <a:latin typeface="Calibri" pitchFamily="34" charset="0"/>
            </a:endParaRPr>
          </a:p>
          <a:p>
            <a:pPr>
              <a:buFontTx/>
              <a:buChar char="•"/>
            </a:pPr>
            <a:endParaRPr lang="en-US" sz="2000" dirty="0"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1087606"/>
            <a:ext cx="4690408" cy="298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141" y="3140969"/>
            <a:ext cx="4690408" cy="332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039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Syngistix</a:t>
            </a:r>
            <a:r>
              <a:rPr lang="en-US" dirty="0"/>
              <a:t>: MSF – Multicomponent Spectral Fitting</a:t>
            </a:r>
          </a:p>
        </p:txBody>
      </p:sp>
      <p:sp>
        <p:nvSpPr>
          <p:cNvPr id="36866" name="Content Placeholder 4"/>
          <p:cNvSpPr>
            <a:spLocks noGrp="1"/>
          </p:cNvSpPr>
          <p:nvPr>
            <p:ph idx="1"/>
          </p:nvPr>
        </p:nvSpPr>
        <p:spPr>
          <a:xfrm>
            <a:off x="1013791" y="1412776"/>
            <a:ext cx="4503895" cy="4404874"/>
          </a:xfrm>
        </p:spPr>
        <p:txBody>
          <a:bodyPr>
            <a:noAutofit/>
          </a:bodyPr>
          <a:lstStyle/>
          <a:p>
            <a:pPr>
              <a:buFontTx/>
              <a:buChar char="•"/>
            </a:pPr>
            <a:r>
              <a:rPr lang="en-US" sz="2000" dirty="0" err="1">
                <a:latin typeface="Calibri" pitchFamily="34" charset="0"/>
              </a:rPr>
              <a:t>Jelentősen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javítja</a:t>
            </a: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az</a:t>
            </a:r>
            <a:r>
              <a:rPr lang="hu-HU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eredményeket</a:t>
            </a:r>
            <a:endParaRPr lang="hu-HU" sz="2000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GB" sz="2000" dirty="0">
                <a:latin typeface="Calibri" pitchFamily="34" charset="0"/>
              </a:rPr>
              <a:t>Auto</a:t>
            </a:r>
            <a:r>
              <a:rPr lang="hu-HU" sz="2000" dirty="0" err="1">
                <a:latin typeface="Calibri" pitchFamily="34" charset="0"/>
              </a:rPr>
              <a:t>matikus</a:t>
            </a:r>
            <a:r>
              <a:rPr lang="en-GB" sz="2000" dirty="0">
                <a:latin typeface="Calibri" pitchFamily="34" charset="0"/>
              </a:rPr>
              <a:t> </a:t>
            </a:r>
            <a:r>
              <a:rPr lang="hu-HU" sz="2000" dirty="0">
                <a:latin typeface="Calibri" pitchFamily="34" charset="0"/>
              </a:rPr>
              <a:t>szimultán</a:t>
            </a:r>
            <a:r>
              <a:rPr lang="en-GB" sz="2000" dirty="0">
                <a:latin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</a:rPr>
              <a:t>spe</a:t>
            </a:r>
            <a:r>
              <a:rPr lang="hu-HU" sz="2000" dirty="0" err="1">
                <a:latin typeface="Calibri" pitchFamily="34" charset="0"/>
              </a:rPr>
              <a:t>ktrális</a:t>
            </a:r>
            <a:r>
              <a:rPr lang="en-GB" sz="2000" dirty="0">
                <a:latin typeface="Calibri" pitchFamily="34" charset="0"/>
              </a:rPr>
              <a:t> </a:t>
            </a:r>
            <a:r>
              <a:rPr lang="hu-HU" sz="2000" dirty="0">
                <a:latin typeface="Calibri" pitchFamily="34" charset="0"/>
              </a:rPr>
              <a:t>és háttérkorrekció</a:t>
            </a:r>
            <a:endParaRPr lang="en-GB" sz="2000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GB" sz="2000" dirty="0">
                <a:latin typeface="Calibri" pitchFamily="34" charset="0"/>
              </a:rPr>
              <a:t>A</a:t>
            </a:r>
            <a:r>
              <a:rPr lang="hu-HU" sz="2000" dirty="0">
                <a:latin typeface="Calibri" pitchFamily="34" charset="0"/>
              </a:rPr>
              <a:t> spektrum</a:t>
            </a:r>
            <a:r>
              <a:rPr lang="en-GB" sz="2000" dirty="0">
                <a:latin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</a:rPr>
              <a:t>teljes</a:t>
            </a:r>
            <a:r>
              <a:rPr lang="hu-HU" sz="2000" dirty="0">
                <a:latin typeface="Calibri" pitchFamily="34" charset="0"/>
              </a:rPr>
              <a:t> szegmensét</a:t>
            </a:r>
            <a:r>
              <a:rPr lang="en-GB" sz="2000" dirty="0">
                <a:latin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</a:rPr>
              <a:t>használja</a:t>
            </a:r>
            <a:r>
              <a:rPr lang="en-GB" sz="2000" dirty="0">
                <a:latin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</a:rPr>
              <a:t>az</a:t>
            </a:r>
            <a:r>
              <a:rPr lang="en-GB" sz="2000" dirty="0">
                <a:latin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</a:rPr>
              <a:t>analit</a:t>
            </a:r>
            <a:r>
              <a:rPr lang="en-GB" sz="2000" dirty="0">
                <a:latin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</a:rPr>
              <a:t>körül</a:t>
            </a:r>
            <a:endParaRPr lang="hu-HU" sz="2000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GB" sz="2000" dirty="0" err="1">
                <a:latin typeface="Calibri" pitchFamily="34" charset="0"/>
              </a:rPr>
              <a:t>Nincs</a:t>
            </a:r>
            <a:r>
              <a:rPr lang="en-GB" sz="2000" dirty="0">
                <a:latin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</a:rPr>
              <a:t>szükség</a:t>
            </a:r>
            <a:r>
              <a:rPr lang="en-GB" sz="2000" dirty="0">
                <a:latin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</a:rPr>
              <a:t>hullámhossz</a:t>
            </a:r>
            <a:r>
              <a:rPr lang="en-GB" sz="2000" dirty="0">
                <a:latin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</a:rPr>
              <a:t>kalibrációra</a:t>
            </a:r>
            <a:r>
              <a:rPr lang="en-GB" sz="2000" dirty="0">
                <a:latin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</a:rPr>
              <a:t>vag</a:t>
            </a:r>
            <a:r>
              <a:rPr lang="hu-HU" sz="2000" dirty="0">
                <a:latin typeface="Calibri" pitchFamily="34" charset="0"/>
              </a:rPr>
              <a:t>y</a:t>
            </a:r>
            <a:r>
              <a:rPr lang="en-GB" sz="2000" dirty="0">
                <a:latin typeface="Calibri" pitchFamily="34" charset="0"/>
              </a:rPr>
              <a:t> </a:t>
            </a:r>
            <a:r>
              <a:rPr lang="en-GB" sz="2000" dirty="0" err="1">
                <a:latin typeface="Calibri" pitchFamily="34" charset="0"/>
              </a:rPr>
              <a:t>háttérkorrekcióra</a:t>
            </a:r>
            <a:endParaRPr lang="hu-HU" sz="2000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hu-HU" sz="2000" dirty="0">
                <a:latin typeface="Calibri" pitchFamily="34" charset="0"/>
              </a:rPr>
              <a:t>Könnyen beállítható</a:t>
            </a:r>
            <a:endParaRPr lang="en-GB" dirty="0">
              <a:latin typeface="Calibri" pitchFamily="34" charset="0"/>
            </a:endParaRPr>
          </a:p>
          <a:p>
            <a:pPr eaLnBrk="1" hangingPunct="1">
              <a:buFontTx/>
              <a:buChar char="•"/>
            </a:pPr>
            <a:endParaRPr lang="en-GB" sz="2000" dirty="0">
              <a:latin typeface="Calibri" pitchFamily="34" charset="0"/>
            </a:endParaRPr>
          </a:p>
          <a:p>
            <a:pPr eaLnBrk="1" hangingPunct="1">
              <a:buFontTx/>
              <a:buChar char="•"/>
            </a:pPr>
            <a:endParaRPr lang="en-GB" sz="2000" dirty="0">
              <a:latin typeface="Calibri" pitchFamily="34" charset="0"/>
            </a:endParaRPr>
          </a:p>
          <a:p>
            <a:pPr eaLnBrk="1" hangingPunct="1">
              <a:buFontTx/>
              <a:buChar char="•"/>
            </a:pPr>
            <a:endParaRPr lang="en-US" sz="2000" dirty="0">
              <a:latin typeface="Calibri" pitchFamily="34" charset="0"/>
            </a:endParaRPr>
          </a:p>
        </p:txBody>
      </p: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1412777"/>
            <a:ext cx="5157788" cy="379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16236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322" y="44624"/>
            <a:ext cx="9039254" cy="664508"/>
          </a:xfrm>
        </p:spPr>
        <p:txBody>
          <a:bodyPr/>
          <a:lstStyle/>
          <a:p>
            <a:r>
              <a:rPr lang="en-US" dirty="0"/>
              <a:t>Avio 500 </a:t>
            </a:r>
            <a:r>
              <a:rPr lang="hu-HU" dirty="0"/>
              <a:t>Teljesítménye</a:t>
            </a:r>
            <a:r>
              <a:rPr lang="en-US" dirty="0"/>
              <a:t>: </a:t>
            </a:r>
            <a:r>
              <a:rPr lang="hu-HU" dirty="0"/>
              <a:t>Felülmúlhatatlan stabilitás</a:t>
            </a:r>
            <a:endParaRPr lang="en-US" dirty="0"/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764705"/>
            <a:ext cx="8189845" cy="4934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77430" y="5702730"/>
            <a:ext cx="70377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rgbClr val="131313"/>
                </a:solidFill>
                <a:cs typeface="Century Gothic"/>
              </a:rPr>
              <a:t>Meinhard Type K1 and standard baffled cyclonic spray chamber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91744" y="991212"/>
            <a:ext cx="5688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100" dirty="0">
                <a:solidFill>
                  <a:srgbClr val="131313"/>
                </a:solidFill>
                <a:cs typeface="Century Gothic"/>
              </a:rPr>
              <a:t>Precizitás 9 óra folyamatos működés után</a:t>
            </a:r>
            <a:endParaRPr lang="en-US" sz="1100" dirty="0">
              <a:solidFill>
                <a:srgbClr val="131313"/>
              </a:solidFill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5680" y="6093297"/>
            <a:ext cx="52565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>
                <a:solidFill>
                  <a:srgbClr val="00B050"/>
                </a:solidFill>
              </a:rPr>
              <a:t>9-hour stability run results in &lt;1% RSD</a:t>
            </a:r>
            <a:endParaRPr lang="en-US" sz="2200" dirty="0">
              <a:solidFill>
                <a:srgbClr val="00B050"/>
              </a:solidFill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7275398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Avio 500  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9" y="764705"/>
            <a:ext cx="8542901" cy="601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614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Konfigurációk</a:t>
            </a:r>
            <a:endParaRPr lang="en-US" dirty="0"/>
          </a:p>
        </p:txBody>
      </p:sp>
      <p:sp>
        <p:nvSpPr>
          <p:cNvPr id="36866" name="Content Placeholder 4"/>
          <p:cNvSpPr>
            <a:spLocks noGrp="1"/>
          </p:cNvSpPr>
          <p:nvPr>
            <p:ph idx="1"/>
          </p:nvPr>
        </p:nvSpPr>
        <p:spPr>
          <a:xfrm>
            <a:off x="1038858" y="2971800"/>
            <a:ext cx="5039140" cy="3278221"/>
          </a:xfrm>
        </p:spPr>
        <p:txBody>
          <a:bodyPr>
            <a:noAutofit/>
          </a:bodyPr>
          <a:lstStyle/>
          <a:p>
            <a:pPr>
              <a:buFontTx/>
              <a:buChar char="•"/>
            </a:pPr>
            <a:r>
              <a:rPr lang="hu-HU" sz="2000" dirty="0">
                <a:latin typeface="Calibri" pitchFamily="34" charset="0"/>
              </a:rPr>
              <a:t>Többféle megoldás, felhasználási területtől függően</a:t>
            </a:r>
          </a:p>
          <a:p>
            <a:pPr>
              <a:buFontTx/>
              <a:buChar char="•"/>
            </a:pPr>
            <a:r>
              <a:rPr lang="hu-HU" sz="2000" dirty="0">
                <a:latin typeface="Calibri" pitchFamily="34" charset="0"/>
              </a:rPr>
              <a:t>Számos opcionális kiegészítő, specifikus felhasználásra</a:t>
            </a:r>
          </a:p>
          <a:p>
            <a:pPr>
              <a:buFontTx/>
              <a:buChar char="•"/>
            </a:pPr>
            <a:endParaRPr lang="hu-HU" sz="2000" dirty="0">
              <a:latin typeface="Calibri" pitchFamily="34" charset="0"/>
            </a:endParaRPr>
          </a:p>
          <a:p>
            <a:pPr marL="0" indent="0">
              <a:buNone/>
            </a:pPr>
            <a:r>
              <a:rPr lang="hu-HU" sz="2000" b="1" dirty="0">
                <a:latin typeface="Calibri" pitchFamily="34" charset="0"/>
              </a:rPr>
              <a:t>3 </a:t>
            </a:r>
            <a:r>
              <a:rPr lang="hu-HU" sz="2000" b="1" dirty="0" err="1">
                <a:latin typeface="Calibri" pitchFamily="34" charset="0"/>
              </a:rPr>
              <a:t>Főkonfiguráció</a:t>
            </a:r>
            <a:r>
              <a:rPr lang="hu-HU" sz="2000" b="1" dirty="0">
                <a:latin typeface="Calibri" pitchFamily="34" charset="0"/>
              </a:rPr>
              <a:t>:</a:t>
            </a:r>
          </a:p>
          <a:p>
            <a:pPr>
              <a:buFontTx/>
              <a:buChar char="•"/>
            </a:pPr>
            <a:r>
              <a:rPr lang="hu-HU" sz="2000" dirty="0">
                <a:latin typeface="Calibri" pitchFamily="34" charset="0"/>
              </a:rPr>
              <a:t>Scott ködkamra / keresztáramú porlasztó</a:t>
            </a:r>
          </a:p>
          <a:p>
            <a:pPr>
              <a:buFontTx/>
              <a:buChar char="•"/>
            </a:pPr>
            <a:r>
              <a:rPr lang="hu-HU" sz="2000" dirty="0">
                <a:latin typeface="Calibri" pitchFamily="34" charset="0"/>
              </a:rPr>
              <a:t>Ciklon ködkamra / koncentrikus porlasztó</a:t>
            </a:r>
            <a:endParaRPr lang="en-GB" sz="2000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hu-HU" sz="2000" dirty="0">
                <a:latin typeface="Calibri" pitchFamily="34" charset="0"/>
              </a:rPr>
              <a:t>Olajapplikáció</a:t>
            </a:r>
            <a:endParaRPr lang="en-GB" dirty="0">
              <a:latin typeface="Calibri" pitchFamily="34" charset="0"/>
            </a:endParaRPr>
          </a:p>
          <a:p>
            <a:pPr eaLnBrk="1" hangingPunct="1">
              <a:buFontTx/>
              <a:buChar char="•"/>
            </a:pPr>
            <a:endParaRPr lang="en-GB" sz="2000" dirty="0">
              <a:latin typeface="Calibri" pitchFamily="34" charset="0"/>
            </a:endParaRPr>
          </a:p>
          <a:p>
            <a:pPr eaLnBrk="1" hangingPunct="1">
              <a:buFontTx/>
              <a:buChar char="•"/>
            </a:pPr>
            <a:endParaRPr lang="en-GB" sz="2000" dirty="0">
              <a:latin typeface="Calibri" pitchFamily="34" charset="0"/>
            </a:endParaRPr>
          </a:p>
          <a:p>
            <a:pPr eaLnBrk="1" hangingPunct="1">
              <a:buFontTx/>
              <a:buChar char="•"/>
            </a:pPr>
            <a:endParaRPr lang="en-US" sz="2000" dirty="0">
              <a:latin typeface="Calibri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CF7CAE9-45AF-4D99-AEF0-E10BE404DB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48"/>
          <a:stretch/>
        </p:blipFill>
        <p:spPr>
          <a:xfrm>
            <a:off x="725889" y="989499"/>
            <a:ext cx="10704217" cy="1469207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5A3C105B-A247-4F44-98C2-9812E3F68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243" y="2458706"/>
            <a:ext cx="3155950" cy="420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64775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Avio 500 Application Notes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hu-HU" dirty="0"/>
              <a:t>Petrolkémiai</a:t>
            </a:r>
            <a:endParaRPr lang="en-US" dirty="0"/>
          </a:p>
          <a:p>
            <a:pPr lvl="1"/>
            <a:r>
              <a:rPr lang="en-US" dirty="0"/>
              <a:t>In-service oils following ASTM D5185</a:t>
            </a:r>
          </a:p>
          <a:p>
            <a:endParaRPr lang="en-US" dirty="0"/>
          </a:p>
          <a:p>
            <a:endParaRPr lang="en-US" dirty="0"/>
          </a:p>
          <a:p>
            <a:r>
              <a:rPr lang="hu-HU" dirty="0"/>
              <a:t>Kohászati</a:t>
            </a:r>
            <a:endParaRPr lang="en-US" dirty="0"/>
          </a:p>
          <a:p>
            <a:pPr lvl="1"/>
            <a:r>
              <a:rPr lang="en-US" dirty="0"/>
              <a:t>Traces in Nickel</a:t>
            </a:r>
          </a:p>
          <a:p>
            <a:pPr lvl="1"/>
            <a:r>
              <a:rPr lang="en-US" dirty="0"/>
              <a:t>Traces in Lead</a:t>
            </a:r>
          </a:p>
          <a:p>
            <a:pPr lvl="1"/>
            <a:r>
              <a:rPr lang="en-US" dirty="0"/>
              <a:t>Benefits of MSF in a simulated steel digest </a:t>
            </a:r>
          </a:p>
          <a:p>
            <a:endParaRPr lang="en-US" dirty="0"/>
          </a:p>
          <a:p>
            <a:endParaRPr lang="en-US" dirty="0"/>
          </a:p>
          <a:p>
            <a:r>
              <a:rPr lang="hu-HU" dirty="0"/>
              <a:t>Környezeti</a:t>
            </a:r>
            <a:endParaRPr lang="en-US" dirty="0"/>
          </a:p>
          <a:p>
            <a:pPr lvl="1"/>
            <a:r>
              <a:rPr lang="en-US" dirty="0"/>
              <a:t>U.S. EPA 200.7 for wastewaters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885" y="2574018"/>
            <a:ext cx="3138086" cy="1939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656" y="4485119"/>
            <a:ext cx="3164317" cy="193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1"/>
          <a:stretch/>
        </p:blipFill>
        <p:spPr bwMode="auto">
          <a:xfrm>
            <a:off x="7493042" y="1083897"/>
            <a:ext cx="3152931" cy="152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81193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Olajapplikáció</a:t>
            </a:r>
            <a:r>
              <a:rPr lang="en-US" dirty="0"/>
              <a:t> – ASTM D5185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298826" y="1141294"/>
            <a:ext cx="5075434" cy="5312042"/>
          </a:xfrm>
        </p:spPr>
        <p:txBody>
          <a:bodyPr>
            <a:normAutofit/>
          </a:bodyPr>
          <a:lstStyle/>
          <a:p>
            <a:r>
              <a:rPr lang="hu-HU" sz="2000" dirty="0" err="1"/>
              <a:t>Sheltonban</a:t>
            </a:r>
            <a:r>
              <a:rPr lang="hu-HU" sz="2000" dirty="0"/>
              <a:t> kidolgozott módszer</a:t>
            </a:r>
            <a:endParaRPr lang="en-US" sz="2000" dirty="0"/>
          </a:p>
          <a:p>
            <a:endParaRPr lang="en-US" sz="1600" dirty="0"/>
          </a:p>
          <a:p>
            <a:r>
              <a:rPr lang="hu-HU" sz="2000" dirty="0"/>
              <a:t>A metódust tesztelték</a:t>
            </a:r>
            <a:r>
              <a:rPr lang="en-US" sz="2000" dirty="0"/>
              <a:t> &amp; </a:t>
            </a:r>
            <a:r>
              <a:rPr lang="en-US" sz="2000" dirty="0" err="1"/>
              <a:t>vali</a:t>
            </a:r>
            <a:r>
              <a:rPr lang="hu-HU" sz="2000" dirty="0" err="1"/>
              <a:t>dálták</a:t>
            </a:r>
            <a:r>
              <a:rPr lang="en-US" sz="2000" dirty="0"/>
              <a:t> </a:t>
            </a:r>
            <a:r>
              <a:rPr lang="hu-HU" sz="2000" dirty="0"/>
              <a:t>a</a:t>
            </a:r>
            <a:r>
              <a:rPr lang="en-US" sz="2000" dirty="0"/>
              <a:t> Caterpillar</a:t>
            </a:r>
            <a:r>
              <a:rPr lang="hu-HU" sz="2000" dirty="0" err="1"/>
              <a:t>nál</a:t>
            </a:r>
            <a:endParaRPr lang="en-US" sz="2000" dirty="0"/>
          </a:p>
          <a:p>
            <a:endParaRPr lang="en-US" sz="1600" dirty="0"/>
          </a:p>
          <a:p>
            <a:r>
              <a:rPr lang="en-US" sz="2000" dirty="0" err="1"/>
              <a:t>Avio</a:t>
            </a:r>
            <a:r>
              <a:rPr lang="en-US" sz="2000" dirty="0"/>
              <a:t> 500 </a:t>
            </a:r>
            <a:r>
              <a:rPr lang="hu-HU" sz="2000" dirty="0"/>
              <a:t>hasonló az</a:t>
            </a:r>
            <a:r>
              <a:rPr lang="en-US" sz="2000" dirty="0"/>
              <a:t> Optima 7300 V</a:t>
            </a:r>
            <a:r>
              <a:rPr lang="hu-HU" sz="2000" dirty="0"/>
              <a:t> kialakításhoz</a:t>
            </a:r>
            <a:endParaRPr lang="en-US" sz="2000" dirty="0"/>
          </a:p>
          <a:p>
            <a:endParaRPr lang="en-US" sz="1600" dirty="0"/>
          </a:p>
          <a:p>
            <a:r>
              <a:rPr lang="hu-HU" sz="2000" dirty="0"/>
              <a:t>Kondíciók olajmintáknál</a:t>
            </a:r>
            <a:endParaRPr lang="en-US" sz="2000" dirty="0"/>
          </a:p>
          <a:p>
            <a:pPr lvl="1"/>
            <a:r>
              <a:rPr lang="en-US" sz="1600" dirty="0"/>
              <a:t>Plasma Gas Flow = 10 L/min</a:t>
            </a:r>
          </a:p>
          <a:p>
            <a:pPr lvl="1"/>
            <a:r>
              <a:rPr lang="en-US" sz="1600" dirty="0"/>
              <a:t>Torch Position = -4</a:t>
            </a:r>
          </a:p>
          <a:p>
            <a:endParaRPr lang="en-US" sz="1600" dirty="0"/>
          </a:p>
          <a:p>
            <a:r>
              <a:rPr lang="hu-HU" sz="2000" dirty="0" err="1"/>
              <a:t>Cetac</a:t>
            </a:r>
            <a:r>
              <a:rPr lang="hu-HU" sz="2000" dirty="0"/>
              <a:t> </a:t>
            </a:r>
            <a:r>
              <a:rPr lang="hu-HU" sz="2000" dirty="0" err="1"/>
              <a:t>autosampler</a:t>
            </a:r>
            <a:r>
              <a:rPr lang="hu-HU" sz="2000" dirty="0"/>
              <a:t> kompatibilitás</a:t>
            </a:r>
            <a:endParaRPr lang="en-US" sz="2000" dirty="0"/>
          </a:p>
          <a:p>
            <a:pPr lvl="1"/>
            <a:r>
              <a:rPr lang="en-US" sz="1600" dirty="0"/>
              <a:t>Sample-to-sample time = 25 sec</a:t>
            </a:r>
            <a:endParaRPr lang="hu-HU" sz="1600" dirty="0"/>
          </a:p>
          <a:p>
            <a:pPr lvl="1"/>
            <a:r>
              <a:rPr lang="hu-HU" sz="1600" dirty="0"/>
              <a:t>ASX-280 </a:t>
            </a:r>
            <a:r>
              <a:rPr lang="hu-HU" sz="1600" dirty="0" err="1"/>
              <a:t>Oils</a:t>
            </a:r>
            <a:r>
              <a:rPr lang="hu-HU" sz="1600" dirty="0"/>
              <a:t> </a:t>
            </a:r>
            <a:r>
              <a:rPr lang="hu-HU" sz="1600" dirty="0" err="1"/>
              <a:t>compact</a:t>
            </a:r>
            <a:r>
              <a:rPr lang="hu-HU" sz="1600" dirty="0"/>
              <a:t> </a:t>
            </a:r>
            <a:r>
              <a:rPr lang="hu-HU" sz="1600" dirty="0" err="1"/>
              <a:t>autosampler</a:t>
            </a:r>
            <a:endParaRPr lang="hu-HU" sz="1600" dirty="0"/>
          </a:p>
          <a:p>
            <a:pPr lvl="1"/>
            <a:endParaRPr lang="en-US" sz="1600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108" y="1019783"/>
            <a:ext cx="3890169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6058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4120" y="228600"/>
            <a:ext cx="8534400" cy="609600"/>
          </a:xfrm>
        </p:spPr>
        <p:txBody>
          <a:bodyPr/>
          <a:lstStyle/>
          <a:p>
            <a:r>
              <a:rPr lang="hu-HU" dirty="0">
                <a:solidFill>
                  <a:schemeClr val="tx2"/>
                </a:solidFill>
              </a:rPr>
              <a:t>Történelem</a:t>
            </a:r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14" name="Diagram 13"/>
          <p:cNvGraphicFramePr/>
          <p:nvPr>
            <p:extLst/>
          </p:nvPr>
        </p:nvGraphicFramePr>
        <p:xfrm>
          <a:off x="2283342" y="1009710"/>
          <a:ext cx="7315200" cy="5597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918252" y="1004276"/>
            <a:ext cx="281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Tx/>
              <a:buAutoNum type="arabicPlain" startAt="1993"/>
            </a:pPr>
            <a:r>
              <a:rPr lang="en-US" sz="1400" b="1" dirty="0">
                <a:solidFill>
                  <a:srgbClr val="00A1DE">
                    <a:lumMod val="75000"/>
                  </a:srgbClr>
                </a:solidFill>
                <a:latin typeface="Century Gothic" pitchFamily="34" charset="0"/>
                <a:cs typeface="Century Gothic"/>
                <a:sym typeface="Gill Sans" charset="0"/>
              </a:rPr>
              <a:t>  Optima 3000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A1DE">
                    <a:lumMod val="75000"/>
                  </a:srgbClr>
                </a:solidFill>
                <a:latin typeface="Century Gothic" pitchFamily="34" charset="0"/>
                <a:cs typeface="Century Gothic"/>
                <a:sym typeface="Gill Sans" charset="0"/>
              </a:rPr>
              <a:t>1995  Optima 3000DV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dirty="0" err="1">
              <a:solidFill>
                <a:srgbClr val="131313"/>
              </a:solidFill>
              <a:latin typeface="Arial"/>
              <a:cs typeface="Century Gothic"/>
              <a:sym typeface="Gill San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1455" y="1373609"/>
            <a:ext cx="1391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A1DE">
                    <a:lumMod val="75000"/>
                  </a:srgbClr>
                </a:solidFill>
                <a:latin typeface="Century Gothic" pitchFamily="34" charset="0"/>
                <a:cs typeface="Century Gothic"/>
                <a:sym typeface="Gill Sans" charset="0"/>
              </a:rPr>
              <a:t>2016 </a:t>
            </a:r>
            <a:r>
              <a:rPr lang="en-US" sz="1400" b="1" dirty="0" err="1">
                <a:solidFill>
                  <a:srgbClr val="00A1DE">
                    <a:lumMod val="75000"/>
                  </a:srgbClr>
                </a:solidFill>
                <a:latin typeface="Century Gothic" pitchFamily="34" charset="0"/>
                <a:cs typeface="Century Gothic"/>
                <a:sym typeface="Gill Sans" charset="0"/>
              </a:rPr>
              <a:t>Avio</a:t>
            </a:r>
            <a:r>
              <a:rPr lang="en-US" sz="1400" b="1" dirty="0">
                <a:solidFill>
                  <a:srgbClr val="00A1DE">
                    <a:lumMod val="75000"/>
                  </a:srgbClr>
                </a:solidFill>
                <a:latin typeface="Century Gothic" pitchFamily="34" charset="0"/>
                <a:cs typeface="Century Gothic"/>
                <a:sym typeface="Gill Sans" charset="0"/>
              </a:rPr>
              <a:t> 200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dirty="0" err="1">
              <a:solidFill>
                <a:srgbClr val="131313"/>
              </a:solidFill>
              <a:latin typeface="Arial"/>
              <a:cs typeface="Century Gothic"/>
              <a:sym typeface="Gill San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63000" y="1981201"/>
            <a:ext cx="2133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A1DE">
                    <a:lumMod val="75000"/>
                  </a:srgbClr>
                </a:solidFill>
                <a:latin typeface="Century Gothic" pitchFamily="34" charset="0"/>
                <a:cs typeface="Century Gothic"/>
                <a:sym typeface="Gill Sans" charset="0"/>
              </a:rPr>
              <a:t>2001 Optima 4300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A1DE">
                    <a:lumMod val="75000"/>
                  </a:srgbClr>
                </a:solidFill>
                <a:latin typeface="Century Gothic" pitchFamily="34" charset="0"/>
                <a:cs typeface="Century Gothic"/>
                <a:sym typeface="Gill Sans" charset="0"/>
              </a:rPr>
              <a:t>         Optima 2000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000" dirty="0" err="1">
              <a:solidFill>
                <a:srgbClr val="131313"/>
              </a:solidFill>
              <a:latin typeface="Arial"/>
              <a:cs typeface="Century Gothic"/>
              <a:sym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96547" y="5802033"/>
            <a:ext cx="205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A1DE">
                    <a:lumMod val="75000"/>
                  </a:srgbClr>
                </a:solidFill>
                <a:latin typeface="Century Gothic" pitchFamily="34" charset="0"/>
                <a:cs typeface="Century Gothic"/>
                <a:sym typeface="Gill Sans" charset="0"/>
              </a:rPr>
              <a:t>2005 Optima 5300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A1DE">
                    <a:lumMod val="75000"/>
                  </a:srgbClr>
                </a:solidFill>
                <a:latin typeface="Century Gothic" pitchFamily="34" charset="0"/>
                <a:cs typeface="Century Gothic"/>
                <a:sym typeface="Gill Sans" charset="0"/>
              </a:rPr>
              <a:t>          Optima 2100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dirty="0" err="1">
              <a:solidFill>
                <a:srgbClr val="131313"/>
              </a:solidFill>
              <a:latin typeface="Arial"/>
              <a:cs typeface="Century Gothic"/>
              <a:sym typeface="Gill Sans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2600" y="5438992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A1DE">
                    <a:lumMod val="75000"/>
                  </a:srgbClr>
                </a:solidFill>
                <a:latin typeface="Century Gothic" pitchFamily="34" charset="0"/>
                <a:cs typeface="Century Gothic"/>
                <a:sym typeface="Gill Sans" charset="0"/>
              </a:rPr>
              <a:t>2011 Optima 8x00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dirty="0" err="1">
              <a:solidFill>
                <a:srgbClr val="131313"/>
              </a:solidFill>
              <a:latin typeface="Arial"/>
              <a:cs typeface="Century Gothic"/>
              <a:sym typeface="Gill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91293" y="6177656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A1DE">
                    <a:lumMod val="75000"/>
                  </a:srgbClr>
                </a:solidFill>
                <a:latin typeface="Century Gothic" pitchFamily="34" charset="0"/>
                <a:cs typeface="Century Gothic"/>
                <a:sym typeface="Gill Sans" charset="0"/>
              </a:rPr>
              <a:t>2007  Optima 7x00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400" dirty="0" err="1">
              <a:solidFill>
                <a:srgbClr val="131313"/>
              </a:solidFill>
              <a:latin typeface="Arial"/>
              <a:cs typeface="Century Gothic"/>
              <a:sym typeface="Gill Sans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19CA5941-4B52-4A2B-9F51-3C5BDB125708}"/>
              </a:ext>
            </a:extLst>
          </p:cNvPr>
          <p:cNvSpPr txBox="1">
            <a:spLocks noChangeArrowheads="1"/>
          </p:cNvSpPr>
          <p:nvPr/>
        </p:nvSpPr>
        <p:spPr>
          <a:xfrm>
            <a:off x="7637015" y="273756"/>
            <a:ext cx="4176464" cy="554766"/>
          </a:xfrm>
          <a:prstGeom prst="rect">
            <a:avLst/>
          </a:prstGeom>
        </p:spPr>
        <p:txBody>
          <a:bodyPr>
            <a:noAutofit/>
          </a:bodyPr>
          <a:lstStyle>
            <a:lvl1pPr marL="288036" indent="-288036" algn="l" rtl="0" eaLnBrk="1" fontAlgn="base" hangingPunct="1">
              <a:spcBef>
                <a:spcPct val="0"/>
              </a:spcBef>
              <a:spcAft>
                <a:spcPts val="504"/>
              </a:spcAft>
              <a:buClr>
                <a:schemeClr val="accent2"/>
              </a:buClr>
              <a:buFont typeface="Lucida Grande"/>
              <a:buChar char="•"/>
              <a:defRPr sz="2200">
                <a:solidFill>
                  <a:srgbClr val="131313"/>
                </a:solidFill>
                <a:latin typeface="Arial"/>
                <a:ea typeface="+mn-ea"/>
                <a:cs typeface="Arial"/>
                <a:sym typeface="Gill Sans" charset="0"/>
              </a:defRPr>
            </a:lvl1pPr>
            <a:lvl2pPr marL="678888" indent="-240030" algn="l" rtl="0" eaLnBrk="1" fontAlgn="base" hangingPunct="1">
              <a:spcBef>
                <a:spcPct val="0"/>
              </a:spcBef>
              <a:spcAft>
                <a:spcPts val="252"/>
              </a:spcAft>
              <a:buClr>
                <a:schemeClr val="accent2"/>
              </a:buClr>
              <a:buFont typeface="Lucida Grande"/>
              <a:buChar char="◦"/>
              <a:defRPr sz="1800">
                <a:solidFill>
                  <a:srgbClr val="131313"/>
                </a:solidFill>
                <a:latin typeface="Arial"/>
                <a:ea typeface="+mn-ea"/>
                <a:cs typeface="Arial"/>
                <a:sym typeface="Gill Sans" charset="0"/>
              </a:defRPr>
            </a:lvl2pPr>
            <a:lvl3pPr marL="1117368" indent="-240030" algn="l" rtl="0" eaLnBrk="1" fontAlgn="base" hangingPunct="1">
              <a:spcBef>
                <a:spcPct val="0"/>
              </a:spcBef>
              <a:spcAft>
                <a:spcPts val="252"/>
              </a:spcAft>
              <a:buClr>
                <a:schemeClr val="accent2"/>
              </a:buClr>
              <a:buFont typeface="Lucida Grande"/>
              <a:buChar char="-"/>
              <a:defRPr sz="1600">
                <a:solidFill>
                  <a:srgbClr val="131313"/>
                </a:solidFill>
                <a:latin typeface="Arial"/>
                <a:ea typeface="+mn-ea"/>
                <a:cs typeface="Arial"/>
                <a:sym typeface="Gill Sans" charset="0"/>
              </a:defRPr>
            </a:lvl3pPr>
            <a:lvl4pPr marL="1510488" indent="-240030" algn="l" rtl="0" eaLnBrk="1" fontAlgn="base" hangingPunct="1">
              <a:spcBef>
                <a:spcPct val="0"/>
              </a:spcBef>
              <a:spcAft>
                <a:spcPts val="252"/>
              </a:spcAft>
              <a:buClr>
                <a:schemeClr val="accent2"/>
              </a:buClr>
              <a:buFont typeface="Lucida Grande"/>
              <a:buChar char="▪"/>
              <a:defRPr sz="1600">
                <a:solidFill>
                  <a:srgbClr val="131313"/>
                </a:solidFill>
                <a:latin typeface="Arial"/>
                <a:ea typeface="+mn-ea"/>
                <a:cs typeface="Arial"/>
                <a:sym typeface="Gill Sans" charset="0"/>
              </a:defRPr>
            </a:lvl4pPr>
            <a:lvl5pPr marL="1933848" indent="-240030" algn="l" rtl="0" eaLnBrk="1" fontAlgn="base" hangingPunct="1">
              <a:spcBef>
                <a:spcPct val="0"/>
              </a:spcBef>
              <a:spcAft>
                <a:spcPts val="252"/>
              </a:spcAft>
              <a:buClr>
                <a:schemeClr val="accent2"/>
              </a:buClr>
              <a:buFont typeface="Lucida Grande"/>
              <a:buChar char="▪"/>
              <a:defRPr sz="1600">
                <a:solidFill>
                  <a:srgbClr val="131313"/>
                </a:solidFill>
                <a:latin typeface="Arial"/>
                <a:ea typeface="+mn-ea"/>
                <a:cs typeface="Arial"/>
                <a:sym typeface="Gill Sans" charset="0"/>
              </a:defRPr>
            </a:lvl5pPr>
            <a:lvl6pPr marL="192024" algn="ctr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84048" algn="ctr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576072" algn="ctr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768096" algn="ctr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>
              <a:lnSpc>
                <a:spcPct val="90000"/>
              </a:lnSpc>
              <a:buFontTx/>
              <a:buChar char="•"/>
            </a:pPr>
            <a:r>
              <a:rPr lang="hu-HU" kern="0" dirty="0">
                <a:latin typeface="Calibri" pitchFamily="34" charset="0"/>
              </a:rPr>
              <a:t>Piacvezető ICP-OES közel 25</a:t>
            </a:r>
            <a:r>
              <a:rPr lang="en-US" kern="0" dirty="0">
                <a:latin typeface="Calibri" pitchFamily="34" charset="0"/>
              </a:rPr>
              <a:t> </a:t>
            </a:r>
            <a:r>
              <a:rPr lang="hu-HU" kern="0" dirty="0">
                <a:latin typeface="Calibri" pitchFamily="34" charset="0"/>
              </a:rPr>
              <a:t>éve</a:t>
            </a:r>
          </a:p>
          <a:p>
            <a:pPr marL="0" indent="0">
              <a:lnSpc>
                <a:spcPct val="90000"/>
              </a:lnSpc>
              <a:buNone/>
            </a:pPr>
            <a:endParaRPr lang="en-US" kern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781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564" y="4187544"/>
            <a:ext cx="4557831" cy="219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082" y="1378725"/>
            <a:ext cx="4602312" cy="224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In-Service Oils – ASTM D5185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298824" y="1270550"/>
            <a:ext cx="3695272" cy="4030659"/>
          </a:xfrm>
        </p:spPr>
        <p:txBody>
          <a:bodyPr/>
          <a:lstStyle/>
          <a:p>
            <a:r>
              <a:rPr lang="hu-HU" dirty="0"/>
              <a:t>Pontos</a:t>
            </a:r>
            <a:endParaRPr lang="en-US" dirty="0"/>
          </a:p>
          <a:p>
            <a:pPr lvl="1"/>
            <a:r>
              <a:rPr lang="en-US" dirty="0"/>
              <a:t>Large &amp; small variations detected sample-to-sample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Sta</a:t>
            </a:r>
            <a:r>
              <a:rPr lang="hu-HU" dirty="0" err="1"/>
              <a:t>bil</a:t>
            </a:r>
            <a:endParaRPr lang="en-US" dirty="0"/>
          </a:p>
          <a:p>
            <a:pPr lvl="1"/>
            <a:r>
              <a:rPr lang="en-US" dirty="0"/>
              <a:t>QC Recoveries of </a:t>
            </a:r>
            <a:r>
              <a:rPr lang="en-US" u="sng" dirty="0"/>
              <a:t>+</a:t>
            </a:r>
            <a:r>
              <a:rPr lang="en-US" dirty="0"/>
              <a:t> 10% over 6 hours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0727" y="1108565"/>
            <a:ext cx="3571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>
                <a:solidFill>
                  <a:srgbClr val="131313"/>
                </a:solidFill>
                <a:cs typeface="Century Gothic"/>
              </a:rPr>
              <a:t>7 Elements in 10 Random Samples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79976" y="3877193"/>
            <a:ext cx="4439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b="1" dirty="0">
                <a:solidFill>
                  <a:srgbClr val="131313"/>
                </a:solidFill>
                <a:cs typeface="Century Gothic"/>
              </a:rPr>
              <a:t>QC Recoveries:  332 Samples over 6 Hours </a:t>
            </a:r>
          </a:p>
        </p:txBody>
      </p:sp>
    </p:spTree>
    <p:extLst>
      <p:ext uri="{BB962C8B-B14F-4D97-AF65-F5344CB8AC3E}">
        <p14:creationId xmlns:p14="http://schemas.microsoft.com/office/powerpoint/2010/main" val="330370727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88" y="260648"/>
            <a:ext cx="9039254" cy="664508"/>
          </a:xfrm>
        </p:spPr>
        <p:txBody>
          <a:bodyPr/>
          <a:lstStyle/>
          <a:p>
            <a:r>
              <a:rPr lang="hu-HU" dirty="0"/>
              <a:t>Összefoglalás: 15 újítás az </a:t>
            </a:r>
            <a:r>
              <a:rPr lang="hu-HU" dirty="0" err="1"/>
              <a:t>Optima</a:t>
            </a:r>
            <a:r>
              <a:rPr lang="hu-HU" dirty="0"/>
              <a:t> szériához képest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123122" y="1412777"/>
            <a:ext cx="5476936" cy="460889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sz="1800" dirty="0"/>
              <a:t>Kis méret</a:t>
            </a: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hu-HU" sz="1800" dirty="0"/>
              <a:t>Vertikális </a:t>
            </a:r>
            <a:r>
              <a:rPr lang="hu-HU" sz="1800" dirty="0" err="1"/>
              <a:t>torch</a:t>
            </a:r>
            <a:endParaRPr lang="hu-HU" sz="1800" dirty="0"/>
          </a:p>
          <a:p>
            <a:pPr marL="342900" indent="-342900">
              <a:buFont typeface="+mj-lt"/>
              <a:buAutoNum type="arabicPeriod"/>
            </a:pPr>
            <a:r>
              <a:rPr lang="hu-HU" sz="1800" dirty="0"/>
              <a:t>Nincs rézszalag a </a:t>
            </a:r>
            <a:r>
              <a:rPr lang="hu-HU" sz="1800" dirty="0" err="1"/>
              <a:t>torchon</a:t>
            </a:r>
            <a:endParaRPr lang="hu-HU" sz="1800" dirty="0"/>
          </a:p>
          <a:p>
            <a:pPr marL="342900" indent="-342900">
              <a:buFont typeface="+mj-lt"/>
              <a:buAutoNum type="arabicPeriod"/>
            </a:pPr>
            <a:r>
              <a:rPr lang="hu-HU" sz="1800" dirty="0"/>
              <a:t>Új </a:t>
            </a:r>
            <a:r>
              <a:rPr lang="hu-HU" sz="1800" dirty="0" err="1"/>
              <a:t>torch</a:t>
            </a:r>
            <a:r>
              <a:rPr lang="hu-HU" sz="1800" dirty="0"/>
              <a:t> </a:t>
            </a:r>
            <a:r>
              <a:rPr lang="hu-HU" sz="1800" dirty="0" err="1"/>
              <a:t>casette</a:t>
            </a:r>
            <a:endParaRPr lang="hu-HU" sz="1800" dirty="0"/>
          </a:p>
          <a:p>
            <a:pPr marL="342900" indent="-342900">
              <a:buFont typeface="+mj-lt"/>
              <a:buAutoNum type="arabicPeriod"/>
            </a:pPr>
            <a:r>
              <a:rPr lang="hu-HU" sz="1800" dirty="0">
                <a:solidFill>
                  <a:schemeClr val="tx1"/>
                </a:solidFill>
              </a:rPr>
              <a:t>Optikai rendszer burkolata alumínium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800" dirty="0"/>
              <a:t>1,5 óra bemelegedési idő teljesen kikapcsolt állapotból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800" dirty="0"/>
              <a:t>Jelentősen jobb fény átjutás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800" dirty="0">
                <a:solidFill>
                  <a:schemeClr val="tx1"/>
                </a:solidFill>
              </a:rPr>
              <a:t>Minden elektronikus panel fekete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800" dirty="0"/>
              <a:t>Argon </a:t>
            </a:r>
            <a:r>
              <a:rPr lang="hu-HU" sz="1800" dirty="0" err="1"/>
              <a:t>quick-change</a:t>
            </a:r>
            <a:r>
              <a:rPr lang="hu-HU" sz="1800" dirty="0"/>
              <a:t> mód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800" dirty="0"/>
              <a:t>Fejlesztett, jobb felbontású </a:t>
            </a:r>
            <a:r>
              <a:rPr lang="hu-HU" sz="1800" dirty="0" err="1"/>
              <a:t>PlasmaCam</a:t>
            </a:r>
            <a:endParaRPr lang="hu-HU" sz="1800" dirty="0"/>
          </a:p>
          <a:p>
            <a:pPr marL="342900" indent="-342900">
              <a:buFont typeface="+mj-lt"/>
              <a:buAutoNum type="arabicPeriod"/>
            </a:pPr>
            <a:r>
              <a:rPr lang="hu-HU" sz="1800" dirty="0"/>
              <a:t>Olajkonfiguráció</a:t>
            </a: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hu-HU" sz="1800" dirty="0"/>
              <a:t>LED lámpa</a:t>
            </a: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hu-HU" sz="1800" dirty="0"/>
              <a:t>Kisebb injektor</a:t>
            </a: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hu-HU" sz="1800" dirty="0"/>
              <a:t>4</a:t>
            </a:r>
            <a:r>
              <a:rPr lang="en-US" sz="1800" dirty="0"/>
              <a:t>-</a:t>
            </a:r>
            <a:r>
              <a:rPr lang="hu-HU" sz="1800" dirty="0"/>
              <a:t>csatornás</a:t>
            </a:r>
            <a:r>
              <a:rPr lang="en-US" sz="1800" dirty="0"/>
              <a:t>, 12</a:t>
            </a:r>
            <a:r>
              <a:rPr lang="hu-HU" sz="1800" dirty="0"/>
              <a:t>-görgős</a:t>
            </a:r>
            <a:r>
              <a:rPr lang="en-US" sz="1800" dirty="0"/>
              <a:t> peris</a:t>
            </a:r>
            <a:r>
              <a:rPr lang="hu-HU" sz="1800" dirty="0" err="1"/>
              <a:t>ztaltikus</a:t>
            </a:r>
            <a:r>
              <a:rPr lang="en-US" sz="1800" dirty="0"/>
              <a:t> pump</a:t>
            </a:r>
            <a:r>
              <a:rPr lang="hu-HU" sz="1800" dirty="0"/>
              <a:t>a</a:t>
            </a: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 err="1"/>
              <a:t>Syngistix</a:t>
            </a:r>
            <a:r>
              <a:rPr lang="en-US" sz="1800" dirty="0"/>
              <a:t>: </a:t>
            </a:r>
            <a:r>
              <a:rPr lang="hu-HU" sz="1800" dirty="0"/>
              <a:t>Windows 10 kompatibilitás</a:t>
            </a:r>
          </a:p>
          <a:p>
            <a:pPr marL="342900" indent="-342900">
              <a:buFont typeface="+mj-lt"/>
              <a:buAutoNum type="arabicPeriod"/>
            </a:pPr>
            <a:endParaRPr lang="hu-HU" sz="1800" dirty="0"/>
          </a:p>
        </p:txBody>
      </p:sp>
      <p:pic>
        <p:nvPicPr>
          <p:cNvPr id="7" name="IMG_1280">
            <a:hlinkClick r:id="" action="ppaction://media"/>
            <a:extLst>
              <a:ext uri="{FF2B5EF4-FFF2-40B4-BE49-F238E27FC236}">
                <a16:creationId xmlns:a16="http://schemas.microsoft.com/office/drawing/2014/main" id="{D31B4F47-E716-4587-865D-5ED22171D69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80513" y="1422716"/>
            <a:ext cx="2446229" cy="434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74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0729" t="35574" r="9431" b="28289"/>
          <a:stretch/>
        </p:blipFill>
        <p:spPr bwMode="auto">
          <a:xfrm>
            <a:off x="2446681" y="4383155"/>
            <a:ext cx="7308161" cy="247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1522182" y="590952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err="1">
                <a:latin typeface="Arial" pitchFamily="34" charset="0"/>
                <a:cs typeface="Arial" pitchFamily="34" charset="0"/>
              </a:rPr>
              <a:t>Per-Form</a:t>
            </a:r>
            <a:r>
              <a:rPr lang="hu-HU" sz="1200" dirty="0">
                <a:latin typeface="Arial" pitchFamily="34" charset="0"/>
                <a:cs typeface="Arial" pitchFamily="34" charset="0"/>
              </a:rPr>
              <a:t> Hungária Kft.</a:t>
            </a:r>
          </a:p>
          <a:p>
            <a:pPr algn="ctr"/>
            <a:r>
              <a:rPr lang="hu-HU" sz="1200" dirty="0">
                <a:latin typeface="Arial" pitchFamily="34" charset="0"/>
                <a:cs typeface="Arial" pitchFamily="34" charset="0"/>
              </a:rPr>
              <a:t>1142 Budapest, Ungvár u. 43. / Mobil: +36 </a:t>
            </a:r>
            <a:r>
              <a:rPr lang="hu-HU" sz="1200">
                <a:latin typeface="Arial" pitchFamily="34" charset="0"/>
                <a:cs typeface="Arial" pitchFamily="34" charset="0"/>
              </a:rPr>
              <a:t>30 630 3645</a:t>
            </a:r>
            <a:endParaRPr lang="hu-HU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u-HU" sz="1200" dirty="0">
                <a:latin typeface="Arial" pitchFamily="34" charset="0"/>
                <a:cs typeface="Arial" pitchFamily="34" charset="0"/>
              </a:rPr>
              <a:t>Telefon: +3612511116 / Fax: +3612511461</a:t>
            </a:r>
          </a:p>
          <a:p>
            <a:pPr algn="ctr"/>
            <a:r>
              <a:rPr lang="hu-HU" sz="1200" dirty="0" err="1">
                <a:latin typeface="Arial" pitchFamily="34" charset="0"/>
                <a:cs typeface="Arial" pitchFamily="34" charset="0"/>
              </a:rPr>
              <a:t>www.per-form.hu</a:t>
            </a:r>
            <a:endParaRPr lang="hu-H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290069" y="1733963"/>
            <a:ext cx="5621386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/>
              <a:t>Köszönöm a figyelmet!</a:t>
            </a:r>
          </a:p>
          <a:p>
            <a:pPr algn="ctr"/>
            <a:endParaRPr lang="hu-HU" sz="4000" b="1" dirty="0">
              <a:solidFill>
                <a:srgbClr val="00B0F0"/>
              </a:solidFill>
            </a:endParaRPr>
          </a:p>
          <a:p>
            <a:pPr algn="ctr"/>
            <a:r>
              <a:rPr lang="hu-HU" sz="2500" b="1" dirty="0"/>
              <a:t>Jurdi Dániel</a:t>
            </a:r>
          </a:p>
          <a:p>
            <a:pPr algn="ctr"/>
            <a:r>
              <a:rPr lang="hu-HU" sz="1700" b="1" dirty="0"/>
              <a:t>+36 30 630 3645</a:t>
            </a:r>
          </a:p>
          <a:p>
            <a:pPr algn="ctr"/>
            <a:r>
              <a:rPr lang="hu-HU" sz="1700" b="1" dirty="0"/>
              <a:t>jurdi.daniel@per-form.hu</a:t>
            </a:r>
          </a:p>
          <a:p>
            <a:pPr algn="ctr"/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6311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88" y="260648"/>
            <a:ext cx="9039254" cy="664508"/>
          </a:xfrm>
        </p:spPr>
        <p:txBody>
          <a:bodyPr/>
          <a:lstStyle/>
          <a:p>
            <a:r>
              <a:rPr lang="en-US" dirty="0" err="1"/>
              <a:t>Avio</a:t>
            </a:r>
            <a:r>
              <a:rPr lang="en-US" dirty="0"/>
              <a:t> 500 ICP-OES </a:t>
            </a:r>
            <a:r>
              <a:rPr lang="hu-HU" dirty="0"/>
              <a:t>jellemzők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123122" y="1412777"/>
            <a:ext cx="5476936" cy="4608897"/>
          </a:xfrm>
        </p:spPr>
        <p:txBody>
          <a:bodyPr>
            <a:normAutofit/>
          </a:bodyPr>
          <a:lstStyle/>
          <a:p>
            <a:r>
              <a:rPr lang="hu-HU" sz="1800" dirty="0"/>
              <a:t>„</a:t>
            </a:r>
            <a:r>
              <a:rPr lang="en-US" sz="1800" dirty="0"/>
              <a:t>Flat Plate</a:t>
            </a:r>
            <a:r>
              <a:rPr lang="hu-HU" sz="1800" dirty="0"/>
              <a:t>”</a:t>
            </a:r>
            <a:r>
              <a:rPr lang="en-US" sz="1800" dirty="0"/>
              <a:t> techno</a:t>
            </a:r>
            <a:r>
              <a:rPr lang="hu-HU" sz="1800" dirty="0" err="1"/>
              <a:t>lógia</a:t>
            </a:r>
            <a:r>
              <a:rPr lang="en-US" sz="1800" dirty="0"/>
              <a:t> </a:t>
            </a:r>
            <a:r>
              <a:rPr lang="hu-HU" sz="1800" dirty="0"/>
              <a:t>az </a:t>
            </a:r>
            <a:r>
              <a:rPr lang="en-US" sz="1800" dirty="0" err="1"/>
              <a:t>Ar</a:t>
            </a:r>
            <a:r>
              <a:rPr lang="en-US" sz="1800" dirty="0"/>
              <a:t> </a:t>
            </a:r>
            <a:r>
              <a:rPr lang="en-US" sz="1800" dirty="0" err="1"/>
              <a:t>fogyasztás</a:t>
            </a:r>
            <a:r>
              <a:rPr lang="en-US" sz="1800" dirty="0"/>
              <a:t> </a:t>
            </a:r>
            <a:r>
              <a:rPr lang="en-US" sz="1800" dirty="0" err="1"/>
              <a:t>csökkentése</a:t>
            </a:r>
            <a:r>
              <a:rPr lang="hu-HU" sz="1800" dirty="0"/>
              <a:t> érdekében</a:t>
            </a:r>
            <a:endParaRPr lang="en-US" sz="1800" dirty="0"/>
          </a:p>
          <a:p>
            <a:r>
              <a:rPr lang="hu-HU" sz="1800" dirty="0"/>
              <a:t>Valódi szimultán</a:t>
            </a:r>
            <a:r>
              <a:rPr lang="en-US" sz="1800" dirty="0"/>
              <a:t> </a:t>
            </a:r>
            <a:r>
              <a:rPr lang="hu-HU" sz="1800" dirty="0"/>
              <a:t>készülék</a:t>
            </a:r>
          </a:p>
          <a:p>
            <a:r>
              <a:rPr lang="hu-HU" sz="1800" dirty="0"/>
              <a:t>Kettős plazma megfigyelés</a:t>
            </a:r>
            <a:endParaRPr lang="en-US" sz="1800" dirty="0"/>
          </a:p>
          <a:p>
            <a:r>
              <a:rPr lang="hu-HU" sz="1800" dirty="0"/>
              <a:t>Kis méret</a:t>
            </a:r>
            <a:endParaRPr lang="en-US" sz="1800" dirty="0"/>
          </a:p>
          <a:p>
            <a:r>
              <a:rPr lang="en-US" sz="1800" dirty="0" err="1"/>
              <a:t>PlasmaCam</a:t>
            </a:r>
            <a:endParaRPr lang="en-US" sz="1800" dirty="0"/>
          </a:p>
          <a:p>
            <a:r>
              <a:rPr lang="en-US" sz="1800" dirty="0"/>
              <a:t>Ver</a:t>
            </a:r>
            <a:r>
              <a:rPr lang="hu-HU" sz="1800" dirty="0" err="1"/>
              <a:t>tikális</a:t>
            </a:r>
            <a:r>
              <a:rPr lang="en-US" sz="1800" dirty="0"/>
              <a:t> torch</a:t>
            </a:r>
          </a:p>
          <a:p>
            <a:r>
              <a:rPr lang="en-US" sz="1800" dirty="0" err="1"/>
              <a:t>PlasmaShear</a:t>
            </a:r>
            <a:r>
              <a:rPr lang="en-US" sz="1800" dirty="0"/>
              <a:t> </a:t>
            </a:r>
            <a:r>
              <a:rPr lang="hu-HU" sz="1800" dirty="0"/>
              <a:t>rendszer</a:t>
            </a:r>
            <a:endParaRPr lang="en-US" sz="1800" dirty="0"/>
          </a:p>
          <a:p>
            <a:r>
              <a:rPr lang="hu-HU" sz="1800" dirty="0"/>
              <a:t>Nagy teljesítményű optikai rendszer</a:t>
            </a:r>
            <a:endParaRPr lang="en-US" sz="1800" dirty="0"/>
          </a:p>
          <a:p>
            <a:r>
              <a:rPr lang="hu-HU" sz="1800" dirty="0"/>
              <a:t>4</a:t>
            </a:r>
            <a:r>
              <a:rPr lang="en-US" sz="1800" dirty="0"/>
              <a:t>-</a:t>
            </a:r>
            <a:r>
              <a:rPr lang="hu-HU" sz="1800" dirty="0"/>
              <a:t>csatornás</a:t>
            </a:r>
            <a:r>
              <a:rPr lang="en-US" sz="1800" dirty="0"/>
              <a:t>, 12</a:t>
            </a:r>
            <a:r>
              <a:rPr lang="hu-HU" sz="1800" dirty="0"/>
              <a:t>-görgős</a:t>
            </a:r>
            <a:r>
              <a:rPr lang="en-US" sz="1800" dirty="0"/>
              <a:t> peris</a:t>
            </a:r>
            <a:r>
              <a:rPr lang="hu-HU" sz="1800" dirty="0" err="1"/>
              <a:t>ztaltikus</a:t>
            </a:r>
            <a:r>
              <a:rPr lang="en-US" sz="1800" dirty="0"/>
              <a:t> pump</a:t>
            </a:r>
            <a:r>
              <a:rPr lang="hu-HU" sz="1800" dirty="0"/>
              <a:t>a</a:t>
            </a:r>
            <a:endParaRPr lang="en-US" sz="1800" dirty="0"/>
          </a:p>
          <a:p>
            <a:r>
              <a:rPr lang="en-US" sz="1800" dirty="0" err="1"/>
              <a:t>Int</a:t>
            </a:r>
            <a:r>
              <a:rPr lang="hu-HU" sz="1800" dirty="0" err="1"/>
              <a:t>erferencia</a:t>
            </a:r>
            <a:r>
              <a:rPr lang="hu-HU" sz="1800" dirty="0"/>
              <a:t> korrekció</a:t>
            </a:r>
            <a:r>
              <a:rPr lang="en-US" sz="1800" dirty="0"/>
              <a:t>: MSF </a:t>
            </a:r>
            <a:r>
              <a:rPr lang="hu-HU" sz="1800" dirty="0"/>
              <a:t>&amp; IEC</a:t>
            </a:r>
            <a:endParaRPr lang="en-US" sz="1800" dirty="0"/>
          </a:p>
          <a:p>
            <a:r>
              <a:rPr lang="en-US" sz="1800" dirty="0" err="1"/>
              <a:t>Syngistix</a:t>
            </a:r>
            <a:r>
              <a:rPr lang="en-US" sz="1800" dirty="0"/>
              <a:t>: </a:t>
            </a:r>
            <a:r>
              <a:rPr lang="hu-HU" sz="1800" dirty="0"/>
              <a:t>adatok értékelése</a:t>
            </a:r>
            <a:r>
              <a:rPr lang="en-US" sz="1800" dirty="0"/>
              <a:t>, </a:t>
            </a:r>
            <a:r>
              <a:rPr lang="hu-HU" sz="1800" dirty="0"/>
              <a:t>kalibráció szerkesztése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1196753"/>
            <a:ext cx="4464496" cy="382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544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15480" y="188640"/>
            <a:ext cx="9039254" cy="664508"/>
          </a:xfrm>
        </p:spPr>
        <p:txBody>
          <a:bodyPr/>
          <a:lstStyle/>
          <a:p>
            <a:r>
              <a:rPr lang="en-US" dirty="0"/>
              <a:t>Avio 500: Flat Plate Tec</a:t>
            </a:r>
            <a:r>
              <a:rPr lang="hu-HU" dirty="0" err="1"/>
              <a:t>hnológia</a:t>
            </a:r>
            <a:endParaRPr lang="en-US" dirty="0"/>
          </a:p>
        </p:txBody>
      </p:sp>
      <p:sp>
        <p:nvSpPr>
          <p:cNvPr id="37890" name="Content Placeholder 4"/>
          <p:cNvSpPr>
            <a:spLocks noGrp="1"/>
          </p:cNvSpPr>
          <p:nvPr>
            <p:ph sz="quarter" idx="11"/>
          </p:nvPr>
        </p:nvSpPr>
        <p:spPr>
          <a:xfrm>
            <a:off x="1559497" y="3933056"/>
            <a:ext cx="9039033" cy="252028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Avio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Optima ICP-OES 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rendszerek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összes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fogyasztása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mérés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közben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ne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haladja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meg a 9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liter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/perc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értéket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 normál, híg vizes oldatok beporlasztása esetén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buFontTx/>
              <a:buChar char="•"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Robusztus plazma minden minta esetén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hu-H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Hagyományos tekercshez képest a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karbantartás és a fogyóeszközök költségeinek csökkentése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7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404664"/>
            <a:ext cx="316835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15480" y="1485826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50%-</a:t>
            </a:r>
            <a:r>
              <a:rPr lang="hu-HU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hu-HU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kevesebb </a:t>
            </a:r>
            <a:r>
              <a:rPr lang="hu-HU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hu-HU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fogyasztás</a:t>
            </a:r>
            <a:endParaRPr lang="en-GB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err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734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88" y="188640"/>
            <a:ext cx="9039254" cy="664508"/>
          </a:xfrm>
        </p:spPr>
        <p:txBody>
          <a:bodyPr/>
          <a:lstStyle/>
          <a:p>
            <a:r>
              <a:rPr lang="en-US" dirty="0" err="1"/>
              <a:t>Avio</a:t>
            </a:r>
            <a:r>
              <a:rPr lang="en-US" dirty="0"/>
              <a:t> 500: Flat Plate </a:t>
            </a:r>
            <a:r>
              <a:rPr lang="en-US" dirty="0" err="1"/>
              <a:t>Techn</a:t>
            </a:r>
            <a:r>
              <a:rPr lang="hu-HU" dirty="0" err="1"/>
              <a:t>ológia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1" y="1187154"/>
            <a:ext cx="3916055" cy="5023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 fov="2400000">
              <a:rot lat="0" lon="18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372426" y="1052737"/>
            <a:ext cx="5620119" cy="3359591"/>
          </a:xfrm>
          <a:ln>
            <a:noFill/>
          </a:ln>
        </p:spPr>
        <p:txBody>
          <a:bodyPr>
            <a:normAutofit/>
          </a:bodyPr>
          <a:lstStyle/>
          <a:p>
            <a:pPr lvl="1"/>
            <a:r>
              <a:rPr lang="hu-HU" sz="1600" dirty="0">
                <a:latin typeface="+mn-lt"/>
              </a:rPr>
              <a:t>Robusztus</a:t>
            </a:r>
            <a:r>
              <a:rPr lang="en-US" sz="1600" dirty="0">
                <a:latin typeface="+mn-lt"/>
              </a:rPr>
              <a:t>, m</a:t>
            </a:r>
            <a:r>
              <a:rPr lang="hu-HU" sz="1600" dirty="0">
                <a:latin typeface="+mn-lt"/>
              </a:rPr>
              <a:t>á</a:t>
            </a:r>
            <a:r>
              <a:rPr lang="en-US" sz="1600" dirty="0" err="1">
                <a:latin typeface="+mn-lt"/>
              </a:rPr>
              <a:t>trix-toler</a:t>
            </a:r>
            <a:r>
              <a:rPr lang="hu-HU" sz="1600" dirty="0" err="1">
                <a:latin typeface="+mn-lt"/>
              </a:rPr>
              <a:t>áns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pla</a:t>
            </a:r>
            <a:r>
              <a:rPr lang="hu-HU" sz="1600" dirty="0">
                <a:latin typeface="+mn-lt"/>
              </a:rPr>
              <a:t>z</a:t>
            </a:r>
            <a:r>
              <a:rPr lang="en-US" sz="1600" dirty="0">
                <a:latin typeface="+mn-lt"/>
              </a:rPr>
              <a:t>ma</a:t>
            </a:r>
          </a:p>
          <a:p>
            <a:pPr lvl="1"/>
            <a:r>
              <a:rPr lang="hu-HU" sz="1600" b="1" u="sng" dirty="0">
                <a:latin typeface="+mn-lt"/>
              </a:rPr>
              <a:t>Csökkentett</a:t>
            </a:r>
            <a:r>
              <a:rPr lang="en-US" sz="1600" dirty="0">
                <a:latin typeface="+mn-lt"/>
              </a:rPr>
              <a:t> argon </a:t>
            </a:r>
            <a:r>
              <a:rPr lang="hu-HU" sz="1600" dirty="0">
                <a:latin typeface="+mn-lt"/>
              </a:rPr>
              <a:t>áramlás mellett</a:t>
            </a:r>
            <a:r>
              <a:rPr lang="en-US" sz="1600" dirty="0">
                <a:latin typeface="+mn-lt"/>
              </a:rPr>
              <a:t> </a:t>
            </a:r>
            <a:r>
              <a:rPr lang="hu-HU" sz="1600" dirty="0">
                <a:latin typeface="+mn-lt"/>
              </a:rPr>
              <a:t>stabil és pontos mérés</a:t>
            </a:r>
            <a:endParaRPr lang="en-US" sz="1600" dirty="0">
              <a:latin typeface="+mn-lt"/>
            </a:endParaRPr>
          </a:p>
          <a:p>
            <a:pPr lvl="1"/>
            <a:r>
              <a:rPr lang="hu-HU" sz="1600" dirty="0">
                <a:latin typeface="+mn-lt"/>
              </a:rPr>
              <a:t>T</a:t>
            </a:r>
            <a:r>
              <a:rPr lang="de-DE" sz="1600" dirty="0" err="1">
                <a:latin typeface="+mn-lt"/>
              </a:rPr>
              <a:t>eljesítmény</a:t>
            </a:r>
            <a:r>
              <a:rPr lang="de-DE" sz="1600" dirty="0">
                <a:latin typeface="+mn-lt"/>
              </a:rPr>
              <a:t> </a:t>
            </a:r>
            <a:r>
              <a:rPr lang="de-DE" sz="1600" dirty="0" err="1">
                <a:latin typeface="+mn-lt"/>
              </a:rPr>
              <a:t>szabályozható</a:t>
            </a:r>
            <a:r>
              <a:rPr lang="de-DE" sz="1600" dirty="0">
                <a:latin typeface="+mn-lt"/>
              </a:rPr>
              <a:t> 750 – 1500 W </a:t>
            </a:r>
            <a:r>
              <a:rPr lang="de-DE" sz="1600" dirty="0" err="1">
                <a:latin typeface="+mn-lt"/>
              </a:rPr>
              <a:t>között</a:t>
            </a:r>
            <a:endParaRPr lang="hu-HU" sz="1600" dirty="0">
              <a:latin typeface="+mn-lt"/>
            </a:endParaRPr>
          </a:p>
          <a:p>
            <a:pPr lvl="1"/>
            <a:r>
              <a:rPr lang="hu-HU" sz="1600" dirty="0">
                <a:solidFill>
                  <a:schemeClr val="tx1"/>
                </a:solidFill>
                <a:latin typeface="+mn-lt"/>
              </a:rPr>
              <a:t>Nincs szükség tekercs hűtésre</a:t>
            </a:r>
          </a:p>
          <a:p>
            <a:pPr lvl="1"/>
            <a:r>
              <a:rPr lang="hu-HU" sz="1600" dirty="0">
                <a:solidFill>
                  <a:schemeClr val="tx1"/>
                </a:solidFill>
                <a:latin typeface="+mn-lt"/>
              </a:rPr>
              <a:t>Kevesebb karbantartási költség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lvl="2">
              <a:lnSpc>
                <a:spcPct val="80000"/>
              </a:lnSpc>
              <a:spcBef>
                <a:spcPct val="25000"/>
              </a:spcBef>
              <a:buFontTx/>
              <a:buChar char="•"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r>
              <a:rPr lang="en-US" sz="1600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Flat Plate technology achieves greater plasma robustness and stability because of its unique design, leading to less sample loss, greater analytical signal, lower argon consumption, and less maintenance </a:t>
            </a:r>
            <a:endParaRPr lang="de-DE" sz="1600" i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9906" y="6453336"/>
            <a:ext cx="333999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i="1" dirty="0">
                <a:latin typeface="Calibri" pitchFamily="34" charset="0"/>
              </a:rPr>
              <a:t>Patents 7,106,438 and 7,511,246</a:t>
            </a:r>
            <a:endParaRPr lang="en-US" i="1" dirty="0" err="1">
              <a:solidFill>
                <a:srgbClr val="131313"/>
              </a:solidFill>
              <a:cs typeface="Century Gothic"/>
            </a:endParaRPr>
          </a:p>
        </p:txBody>
      </p:sp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3994818"/>
            <a:ext cx="3495692" cy="28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398407"/>
      </p:ext>
    </p:extLst>
  </p:cSld>
  <p:clrMapOvr>
    <a:masterClrMapping/>
  </p:clrMapOvr>
  <p:transition advTm="14325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600" y="97246"/>
            <a:ext cx="9481937" cy="664508"/>
          </a:xfrm>
        </p:spPr>
        <p:txBody>
          <a:bodyPr>
            <a:noAutofit/>
          </a:bodyPr>
          <a:lstStyle/>
          <a:p>
            <a:r>
              <a:rPr lang="en-US" dirty="0" err="1"/>
              <a:t>Avio</a:t>
            </a:r>
            <a:r>
              <a:rPr lang="en-US" dirty="0"/>
              <a:t> 500 Dual View: </a:t>
            </a:r>
            <a:r>
              <a:rPr lang="hu-HU" dirty="0"/>
              <a:t>Kettős </a:t>
            </a:r>
            <a:r>
              <a:rPr lang="hu-HU" dirty="0" err="1"/>
              <a:t>plazmaleképzés</a:t>
            </a:r>
            <a:endParaRPr lang="en-US" dirty="0"/>
          </a:p>
        </p:txBody>
      </p:sp>
      <p:sp>
        <p:nvSpPr>
          <p:cNvPr id="28674" name="Content Placeholder 4"/>
          <p:cNvSpPr>
            <a:spLocks noGrp="1"/>
          </p:cNvSpPr>
          <p:nvPr>
            <p:ph idx="1"/>
          </p:nvPr>
        </p:nvSpPr>
        <p:spPr>
          <a:xfrm>
            <a:off x="1375390" y="1628801"/>
            <a:ext cx="9068508" cy="4569371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•"/>
            </a:pPr>
            <a:r>
              <a:rPr lang="hu-HU" sz="2000" dirty="0">
                <a:solidFill>
                  <a:schemeClr val="tx1"/>
                </a:solidFill>
                <a:latin typeface="Calibri" pitchFamily="34" charset="0"/>
              </a:rPr>
              <a:t>Magas koncentrációt és nyomelemkoncentrációt is mérhetünk</a:t>
            </a:r>
            <a:endParaRPr lang="en-GB" sz="2000" dirty="0">
              <a:solidFill>
                <a:schemeClr val="tx1"/>
              </a:solidFill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hu-HU" sz="2000" dirty="0">
                <a:solidFill>
                  <a:schemeClr val="tx1"/>
                </a:solidFill>
                <a:latin typeface="Calibri" pitchFamily="34" charset="0"/>
              </a:rPr>
              <a:t>Változtatható</a:t>
            </a: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Calibri" pitchFamily="34" charset="0"/>
              </a:rPr>
              <a:t>radiális</a:t>
            </a: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hu-HU" sz="2000" dirty="0">
                <a:solidFill>
                  <a:schemeClr val="tx1"/>
                </a:solidFill>
                <a:latin typeface="Calibri" pitchFamily="34" charset="0"/>
              </a:rPr>
              <a:t>megfigyelés</a:t>
            </a: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Calibri" pitchFamily="34" charset="0"/>
              </a:rPr>
              <a:t>magasság</a:t>
            </a:r>
            <a:r>
              <a:rPr lang="hu-HU" sz="2000" dirty="0">
                <a:solidFill>
                  <a:schemeClr val="tx1"/>
                </a:solidFill>
                <a:latin typeface="Calibri" pitchFamily="34" charset="0"/>
              </a:rPr>
              <a:t>a</a:t>
            </a: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Calibri" pitchFamily="34" charset="0"/>
              </a:rPr>
              <a:t>és</a:t>
            </a:r>
            <a:r>
              <a:rPr lang="hu-HU" sz="2000" dirty="0">
                <a:solidFill>
                  <a:schemeClr val="tx1"/>
                </a:solidFill>
                <a:latin typeface="Calibri" pitchFamily="34" charset="0"/>
              </a:rPr>
              <a:t> az</a:t>
            </a: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Calibri" pitchFamily="34" charset="0"/>
              </a:rPr>
              <a:t>axiális</a:t>
            </a:r>
            <a:r>
              <a:rPr lang="hu-HU" sz="2000" dirty="0">
                <a:solidFill>
                  <a:schemeClr val="tx1"/>
                </a:solidFill>
                <a:latin typeface="Calibri" pitchFamily="34" charset="0"/>
              </a:rPr>
              <a:t> leképzés</a:t>
            </a:r>
            <a:r>
              <a:rPr lang="en-GB" sz="20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Calibri" pitchFamily="34" charset="0"/>
              </a:rPr>
              <a:t>mélység</a:t>
            </a:r>
            <a:r>
              <a:rPr lang="hu-HU" sz="2000" dirty="0">
                <a:solidFill>
                  <a:schemeClr val="tx1"/>
                </a:solidFill>
                <a:latin typeface="Calibri" pitchFamily="34" charset="0"/>
              </a:rPr>
              <a:t>e</a:t>
            </a:r>
          </a:p>
          <a:p>
            <a:pPr eaLnBrk="1" hangingPunct="1">
              <a:buFontTx/>
              <a:buChar char="•"/>
            </a:pPr>
            <a:r>
              <a:rPr lang="en-GB" sz="2000" dirty="0">
                <a:latin typeface="Calibri" pitchFamily="34" charset="0"/>
              </a:rPr>
              <a:t>1500</a:t>
            </a:r>
            <a:r>
              <a:rPr lang="hu-HU" sz="2000" dirty="0">
                <a:latin typeface="Calibri" pitchFamily="34" charset="0"/>
              </a:rPr>
              <a:t> </a:t>
            </a:r>
            <a:r>
              <a:rPr lang="en-GB" sz="2000" dirty="0">
                <a:latin typeface="Calibri" pitchFamily="34" charset="0"/>
              </a:rPr>
              <a:t>W </a:t>
            </a:r>
            <a:r>
              <a:rPr lang="hu-HU" sz="2000" dirty="0">
                <a:latin typeface="Calibri" pitchFamily="34" charset="0"/>
              </a:rPr>
              <a:t>mind axiális és radiális módban</a:t>
            </a:r>
            <a:endParaRPr lang="en-GB" sz="2000" dirty="0">
              <a:latin typeface="Calibri" pitchFamily="34" charset="0"/>
            </a:endParaRPr>
          </a:p>
          <a:p>
            <a:pPr eaLnBrk="1" hangingPunct="1">
              <a:buFontTx/>
              <a:buChar char="•"/>
            </a:pPr>
            <a:endParaRPr lang="en-US" sz="2000" dirty="0">
              <a:latin typeface="Calibri" pitchFamily="34" charset="0"/>
            </a:endParaRPr>
          </a:p>
        </p:txBody>
      </p:sp>
      <p:sp>
        <p:nvSpPr>
          <p:cNvPr id="28676" name="Content Placeholder 4"/>
          <p:cNvSpPr txBox="1">
            <a:spLocks/>
          </p:cNvSpPr>
          <p:nvPr/>
        </p:nvSpPr>
        <p:spPr bwMode="auto">
          <a:xfrm>
            <a:off x="6479480" y="4286250"/>
            <a:ext cx="355917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>
                <a:solidFill>
                  <a:schemeClr val="bg1"/>
                </a:solidFill>
                <a:latin typeface="Arial Narrow" pitchFamily="34" charset="0"/>
              </a:rPr>
              <a:t>    </a:t>
            </a:r>
            <a:r>
              <a:rPr lang="en-US" sz="2800" dirty="0">
                <a:solidFill>
                  <a:schemeClr val="bg1"/>
                </a:solidFill>
                <a:latin typeface="Calibri" pitchFamily="34" charset="0"/>
              </a:rPr>
              <a:t>This saves you time and money.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14147" y="415926"/>
            <a:ext cx="9039254" cy="664508"/>
          </a:xfrm>
          <a:prstGeom prst="rect">
            <a:avLst/>
          </a:prstGeom>
        </p:spPr>
        <p:txBody>
          <a:bodyPr vert="horz" lIns="38405" tIns="19202" rIns="38405" bIns="19202" rtlCol="0" anchor="b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/>
                <a:ea typeface="+mj-ea"/>
                <a:cs typeface="Arial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92024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84048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576072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768096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endParaRPr lang="en-US" kern="0" dirty="0"/>
          </a:p>
        </p:txBody>
      </p:sp>
      <p:sp>
        <p:nvSpPr>
          <p:cNvPr id="3" name="TextBox 2"/>
          <p:cNvSpPr txBox="1"/>
          <p:nvPr/>
        </p:nvSpPr>
        <p:spPr>
          <a:xfrm>
            <a:off x="2351584" y="980728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 első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Dual View ICP-OES (Optima 3000 1995)</a:t>
            </a:r>
            <a:endParaRPr lang="en-US" sz="2200" b="1" dirty="0">
              <a:solidFill>
                <a:srgbClr val="00B050"/>
              </a:solidFill>
              <a:cs typeface="Century Gothic"/>
            </a:endParaRPr>
          </a:p>
        </p:txBody>
      </p:sp>
      <p:pic>
        <p:nvPicPr>
          <p:cNvPr id="179204" name="Picture 4" descr="C:\Users\CahoonEM\Pictures\dual 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410" y="2980102"/>
            <a:ext cx="2621435" cy="280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790424" y="4728066"/>
            <a:ext cx="4451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2400" dirty="0">
                <a:solidFill>
                  <a:srgbClr val="00B050"/>
                </a:solidFill>
                <a:cs typeface="Calibri" panose="020F0502020204030204" pitchFamily="34" charset="0"/>
              </a:rPr>
              <a:t>Pénz és idő megtakarítás</a:t>
            </a:r>
            <a:endParaRPr lang="en-GB" sz="24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algn="l"/>
            <a:endParaRPr lang="en-US" sz="2400" dirty="0" err="1">
              <a:solidFill>
                <a:srgbClr val="00B050"/>
              </a:solidFill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6508290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147" y="1571109"/>
            <a:ext cx="492703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6"/>
          <p:cNvSpPr txBox="1">
            <a:spLocks/>
          </p:cNvSpPr>
          <p:nvPr/>
        </p:nvSpPr>
        <p:spPr>
          <a:xfrm>
            <a:off x="1343472" y="161620"/>
            <a:ext cx="9039254" cy="664508"/>
          </a:xfrm>
          <a:prstGeom prst="rect">
            <a:avLst/>
          </a:prstGeom>
        </p:spPr>
        <p:txBody>
          <a:bodyPr vert="horz" lIns="38396" tIns="19202" rIns="38396" bIns="19202" rtlCol="0" anchor="b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0070C0"/>
                </a:solidFill>
                <a:latin typeface="+mn-lt"/>
                <a:ea typeface="+mj-ea"/>
                <a:cs typeface="Arial"/>
                <a:sym typeface="Gill Sans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91988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83976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575955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767943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US" kern="0" dirty="0">
                <a:solidFill>
                  <a:schemeClr val="tx2"/>
                </a:solidFill>
              </a:rPr>
              <a:t>Avio 500 M</a:t>
            </a:r>
            <a:r>
              <a:rPr lang="hu-HU" kern="0" dirty="0" err="1">
                <a:solidFill>
                  <a:schemeClr val="tx2"/>
                </a:solidFill>
              </a:rPr>
              <a:t>egoldás</a:t>
            </a:r>
            <a:r>
              <a:rPr lang="hu-HU" kern="0" dirty="0">
                <a:solidFill>
                  <a:schemeClr val="tx2"/>
                </a:solidFill>
              </a:rPr>
              <a:t> különféle mátrixokra</a:t>
            </a:r>
            <a:r>
              <a:rPr lang="en-US" kern="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349398" y="979767"/>
            <a:ext cx="6330778" cy="2895599"/>
          </a:xfrm>
          <a:prstGeom prst="rect">
            <a:avLst/>
          </a:prstGeom>
        </p:spPr>
        <p:txBody>
          <a:bodyPr>
            <a:normAutofit/>
          </a:bodyPr>
          <a:lstStyle>
            <a:lvl1pPr marL="287981" indent="-287981" algn="l" rtl="0" fontAlgn="base">
              <a:spcBef>
                <a:spcPct val="0"/>
              </a:spcBef>
              <a:spcAft>
                <a:spcPts val="504"/>
              </a:spcAft>
              <a:buClr>
                <a:schemeClr val="accent2"/>
              </a:buClr>
              <a:buFont typeface="Lucida Grande"/>
              <a:buChar char="•"/>
              <a:defRPr sz="2200">
                <a:solidFill>
                  <a:schemeClr val="tx1"/>
                </a:solidFill>
                <a:latin typeface="Arial"/>
                <a:ea typeface="+mn-ea"/>
                <a:cs typeface="Arial"/>
                <a:sym typeface="Gill Sans" charset="0"/>
              </a:defRPr>
            </a:lvl1pPr>
            <a:lvl2pPr marL="678753" indent="-239985" algn="l" rtl="0" fontAlgn="base">
              <a:spcBef>
                <a:spcPct val="0"/>
              </a:spcBef>
              <a:spcAft>
                <a:spcPts val="252"/>
              </a:spcAft>
              <a:buClr>
                <a:schemeClr val="accent2"/>
              </a:buClr>
              <a:buFont typeface="Lucida Grande"/>
              <a:buChar char="◦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  <a:sym typeface="Gill Sans" charset="0"/>
              </a:defRPr>
            </a:lvl2pPr>
            <a:lvl3pPr marL="1117145" indent="-239985" algn="l" rtl="0" fontAlgn="base">
              <a:spcBef>
                <a:spcPct val="0"/>
              </a:spcBef>
              <a:spcAft>
                <a:spcPts val="252"/>
              </a:spcAft>
              <a:buClr>
                <a:schemeClr val="accent2"/>
              </a:buClr>
              <a:buFont typeface="Lucida Grande"/>
              <a:buChar char="-"/>
              <a:defRPr sz="1600">
                <a:solidFill>
                  <a:schemeClr val="tx1"/>
                </a:solidFill>
                <a:latin typeface="Arial"/>
                <a:ea typeface="+mn-ea"/>
                <a:cs typeface="Arial"/>
                <a:sym typeface="Gill Sans" charset="0"/>
              </a:defRPr>
            </a:lvl3pPr>
            <a:lvl4pPr marL="1510191" indent="-239985" algn="l" rtl="0" fontAlgn="base">
              <a:spcBef>
                <a:spcPct val="0"/>
              </a:spcBef>
              <a:spcAft>
                <a:spcPts val="252"/>
              </a:spcAft>
              <a:buClr>
                <a:schemeClr val="accent2"/>
              </a:buClr>
              <a:buFont typeface="Lucida Grande"/>
              <a:buChar char="▪"/>
              <a:defRPr sz="1600">
                <a:solidFill>
                  <a:schemeClr val="tx1"/>
                </a:solidFill>
                <a:latin typeface="Arial"/>
                <a:ea typeface="+mn-ea"/>
                <a:cs typeface="Arial"/>
                <a:sym typeface="Gill Sans" charset="0"/>
              </a:defRPr>
            </a:lvl4pPr>
            <a:lvl5pPr marL="1933470" indent="-239985" algn="l" rtl="0" fontAlgn="base">
              <a:spcBef>
                <a:spcPct val="0"/>
              </a:spcBef>
              <a:spcAft>
                <a:spcPts val="252"/>
              </a:spcAft>
              <a:buClr>
                <a:schemeClr val="accent2"/>
              </a:buClr>
              <a:buFont typeface="Lucida Grande"/>
              <a:buChar char="▪"/>
              <a:defRPr sz="1600">
                <a:solidFill>
                  <a:schemeClr val="tx1"/>
                </a:solidFill>
                <a:latin typeface="Arial"/>
                <a:ea typeface="+mn-ea"/>
                <a:cs typeface="Arial"/>
                <a:sym typeface="Gill Sans" charset="0"/>
              </a:defRPr>
            </a:lvl5pPr>
            <a:lvl6pPr marL="191988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383976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575955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767943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0" indent="0">
              <a:buNone/>
            </a:pPr>
            <a:r>
              <a:rPr lang="en-US" sz="1800" kern="0" dirty="0" err="1">
                <a:solidFill>
                  <a:srgbClr val="00B050"/>
                </a:solidFill>
              </a:rPr>
              <a:t>Verti</a:t>
            </a:r>
            <a:r>
              <a:rPr lang="hu-HU" sz="1800" kern="0" dirty="0">
                <a:solidFill>
                  <a:srgbClr val="00B050"/>
                </a:solidFill>
              </a:rPr>
              <a:t>kális</a:t>
            </a:r>
            <a:r>
              <a:rPr lang="en-US" sz="1800" kern="0" dirty="0">
                <a:solidFill>
                  <a:srgbClr val="00B050"/>
                </a:solidFill>
              </a:rPr>
              <a:t> </a:t>
            </a:r>
            <a:r>
              <a:rPr lang="en-US" sz="1800" kern="0" dirty="0" err="1">
                <a:solidFill>
                  <a:srgbClr val="00B050"/>
                </a:solidFill>
              </a:rPr>
              <a:t>pla</a:t>
            </a:r>
            <a:r>
              <a:rPr lang="hu-HU" sz="1800" kern="0" dirty="0">
                <a:solidFill>
                  <a:srgbClr val="00B050"/>
                </a:solidFill>
              </a:rPr>
              <a:t>z</a:t>
            </a:r>
            <a:r>
              <a:rPr lang="en-US" sz="1800" kern="0" dirty="0">
                <a:solidFill>
                  <a:srgbClr val="00B050"/>
                </a:solidFill>
              </a:rPr>
              <a:t>ma </a:t>
            </a:r>
            <a:r>
              <a:rPr lang="hu-HU" sz="1800" kern="0" dirty="0">
                <a:solidFill>
                  <a:srgbClr val="00B050"/>
                </a:solidFill>
              </a:rPr>
              <a:t>gyorsan cserélhető</a:t>
            </a:r>
            <a:r>
              <a:rPr lang="en-US" sz="1800" kern="0" dirty="0">
                <a:solidFill>
                  <a:srgbClr val="00B050"/>
                </a:solidFill>
              </a:rPr>
              <a:t> torch </a:t>
            </a:r>
            <a:r>
              <a:rPr lang="en-US" sz="1800" kern="0" dirty="0" err="1">
                <a:solidFill>
                  <a:srgbClr val="00B050"/>
                </a:solidFill>
              </a:rPr>
              <a:t>mo</a:t>
            </a:r>
            <a:r>
              <a:rPr lang="hu-HU" sz="1800" kern="0" dirty="0" err="1">
                <a:solidFill>
                  <a:srgbClr val="00B050"/>
                </a:solidFill>
              </a:rPr>
              <a:t>dullal</a:t>
            </a:r>
            <a:endParaRPr lang="en-US" sz="1800" kern="0" dirty="0">
              <a:solidFill>
                <a:srgbClr val="00B050"/>
              </a:solidFill>
            </a:endParaRPr>
          </a:p>
          <a:p>
            <a:pPr lvl="1"/>
            <a:r>
              <a:rPr lang="hu-HU" kern="0" dirty="0"/>
              <a:t>Gyors</a:t>
            </a:r>
            <a:r>
              <a:rPr lang="en-US" kern="0" dirty="0"/>
              <a:t>, </a:t>
            </a:r>
            <a:r>
              <a:rPr lang="hu-HU" kern="0" dirty="0"/>
              <a:t>könnyű beszerelés</a:t>
            </a:r>
            <a:endParaRPr lang="en-US" kern="0" dirty="0"/>
          </a:p>
          <a:p>
            <a:pPr lvl="1"/>
            <a:r>
              <a:rPr lang="hu-HU" kern="0" dirty="0"/>
              <a:t>Eltávolítható külön az</a:t>
            </a:r>
            <a:r>
              <a:rPr lang="en-US" kern="0" dirty="0"/>
              <a:t> </a:t>
            </a:r>
            <a:r>
              <a:rPr lang="en-US" kern="0" dirty="0" err="1"/>
              <a:t>inje</a:t>
            </a:r>
            <a:r>
              <a:rPr lang="hu-HU" kern="0" dirty="0"/>
              <a:t>k</a:t>
            </a:r>
            <a:r>
              <a:rPr lang="en-US" kern="0" dirty="0"/>
              <a:t>tor</a:t>
            </a:r>
            <a:r>
              <a:rPr lang="hu-HU" kern="0" dirty="0"/>
              <a:t>, könnyű karbantartás</a:t>
            </a:r>
            <a:endParaRPr lang="en-US" kern="0" dirty="0"/>
          </a:p>
          <a:p>
            <a:pPr lvl="1"/>
            <a:r>
              <a:rPr lang="en-US" kern="0" dirty="0" err="1"/>
              <a:t>Kompatibili</a:t>
            </a:r>
            <a:r>
              <a:rPr lang="hu-HU" kern="0" dirty="0"/>
              <a:t>s</a:t>
            </a:r>
            <a:r>
              <a:rPr lang="en-US" kern="0" dirty="0"/>
              <a:t> </a:t>
            </a:r>
            <a:r>
              <a:rPr lang="hu-HU" kern="0" dirty="0"/>
              <a:t>különféle</a:t>
            </a:r>
            <a:r>
              <a:rPr lang="en-US" kern="0" dirty="0"/>
              <a:t> </a:t>
            </a:r>
            <a:r>
              <a:rPr lang="en-US" kern="0" dirty="0" err="1"/>
              <a:t>porlasztó</a:t>
            </a:r>
            <a:r>
              <a:rPr lang="hu-HU" kern="0" dirty="0" err="1"/>
              <a:t>val</a:t>
            </a:r>
            <a:r>
              <a:rPr lang="en-US" kern="0" dirty="0"/>
              <a:t> </a:t>
            </a:r>
            <a:r>
              <a:rPr lang="en-US" kern="0" dirty="0" err="1"/>
              <a:t>és</a:t>
            </a:r>
            <a:r>
              <a:rPr lang="en-US" kern="0" dirty="0"/>
              <a:t> </a:t>
            </a:r>
            <a:r>
              <a:rPr lang="hu-HU" kern="0" dirty="0"/>
              <a:t>köd</a:t>
            </a:r>
            <a:r>
              <a:rPr lang="en-US" kern="0" dirty="0" err="1"/>
              <a:t>kamrával</a:t>
            </a:r>
            <a:endParaRPr lang="hu-HU" kern="0" dirty="0"/>
          </a:p>
          <a:p>
            <a:pPr lvl="1"/>
            <a:r>
              <a:rPr lang="en-US" kern="0" dirty="0"/>
              <a:t>LED </a:t>
            </a:r>
            <a:r>
              <a:rPr lang="hu-HU" kern="0" dirty="0"/>
              <a:t>fény </a:t>
            </a:r>
            <a:endParaRPr lang="en-US" kern="0" dirty="0"/>
          </a:p>
          <a:p>
            <a:endParaRPr lang="en-US" sz="1800" kern="0" dirty="0"/>
          </a:p>
          <a:p>
            <a:endParaRPr lang="en-US" sz="1800" kern="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209" y="3145734"/>
            <a:ext cx="4251421" cy="310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999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480" y="116632"/>
            <a:ext cx="9039254" cy="664508"/>
          </a:xfrm>
        </p:spPr>
        <p:txBody>
          <a:bodyPr>
            <a:normAutofit/>
          </a:bodyPr>
          <a:lstStyle/>
          <a:p>
            <a:r>
              <a:rPr lang="en-US" dirty="0"/>
              <a:t>Avio 500: </a:t>
            </a:r>
            <a:r>
              <a:rPr lang="en-US" dirty="0" err="1"/>
              <a:t>Verti</a:t>
            </a:r>
            <a:r>
              <a:rPr lang="hu-HU" dirty="0"/>
              <a:t>kális </a:t>
            </a:r>
            <a:r>
              <a:rPr lang="hu-HU" dirty="0" err="1"/>
              <a:t>torch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480" y="1268760"/>
            <a:ext cx="8494694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solidFill>
                  <a:srgbClr val="00B050"/>
                </a:solidFill>
              </a:rPr>
              <a:t>Függőleges helyzetű plazmafáklya</a:t>
            </a:r>
            <a:endParaRPr lang="en-US" sz="2000" dirty="0">
              <a:solidFill>
                <a:srgbClr val="00B050"/>
              </a:solidFill>
            </a:endParaRPr>
          </a:p>
          <a:p>
            <a:r>
              <a:rPr lang="hu-HU" sz="1800" dirty="0"/>
              <a:t>Kevés részből áll a fáklya</a:t>
            </a:r>
            <a:endParaRPr lang="en-US" sz="1800" dirty="0"/>
          </a:p>
          <a:p>
            <a:pPr lvl="1"/>
            <a:r>
              <a:rPr lang="hu-HU" sz="1400" dirty="0"/>
              <a:t>Nincs szükség szerszámos ládára</a:t>
            </a:r>
            <a:endParaRPr lang="en-US" sz="1400" dirty="0"/>
          </a:p>
          <a:p>
            <a:pPr lvl="1"/>
            <a:r>
              <a:rPr lang="hu-HU" sz="1400" dirty="0"/>
              <a:t>Kézzel kiszerelhető</a:t>
            </a:r>
            <a:endParaRPr lang="en-US" sz="1400" dirty="0"/>
          </a:p>
          <a:p>
            <a:pPr lvl="1"/>
            <a:r>
              <a:rPr lang="hu-HU" sz="1400" dirty="0"/>
              <a:t>Gyorsan cserélhető modulok</a:t>
            </a:r>
            <a:endParaRPr lang="en-US" sz="1400" dirty="0"/>
          </a:p>
          <a:p>
            <a:r>
              <a:rPr lang="hu-HU" sz="1800" dirty="0"/>
              <a:t>Könnyű és költséghatékony karbantartás</a:t>
            </a:r>
            <a:endParaRPr lang="en-US" sz="1800" dirty="0"/>
          </a:p>
          <a:p>
            <a:pPr lvl="1"/>
            <a:r>
              <a:rPr lang="hu-HU" sz="1400" dirty="0"/>
              <a:t>Különálló</a:t>
            </a:r>
            <a:r>
              <a:rPr lang="en-US" sz="1400" dirty="0"/>
              <a:t> </a:t>
            </a:r>
            <a:r>
              <a:rPr lang="en-US" sz="1400" dirty="0" err="1"/>
              <a:t>inje</a:t>
            </a:r>
            <a:r>
              <a:rPr lang="hu-HU" sz="1400" dirty="0"/>
              <a:t>k</a:t>
            </a:r>
            <a:r>
              <a:rPr lang="en-US" sz="1400" dirty="0"/>
              <a:t>tor </a:t>
            </a:r>
            <a:r>
              <a:rPr lang="hu-HU" sz="1400" dirty="0"/>
              <a:t>könnyen elválasztható a</a:t>
            </a:r>
            <a:r>
              <a:rPr lang="en-US" sz="1400" dirty="0"/>
              <a:t> </a:t>
            </a:r>
            <a:r>
              <a:rPr lang="hu-HU" sz="1400" dirty="0"/>
              <a:t>fáklyától</a:t>
            </a:r>
            <a:endParaRPr lang="en-US" sz="1400" dirty="0"/>
          </a:p>
          <a:p>
            <a:r>
              <a:rPr lang="hu-HU" sz="1800" dirty="0"/>
              <a:t>Önpozícionáló</a:t>
            </a:r>
          </a:p>
          <a:p>
            <a:r>
              <a:rPr lang="en-GB" sz="1800" dirty="0" err="1"/>
              <a:t>Állítható</a:t>
            </a:r>
            <a:r>
              <a:rPr lang="en-GB" sz="1800" dirty="0"/>
              <a:t>, </a:t>
            </a:r>
            <a:r>
              <a:rPr lang="en-GB" sz="1800" dirty="0" err="1"/>
              <a:t>még</a:t>
            </a:r>
            <a:r>
              <a:rPr lang="en-GB" sz="1800" dirty="0"/>
              <a:t> </a:t>
            </a:r>
            <a:r>
              <a:rPr lang="hu-HU" sz="1800" dirty="0"/>
              <a:t>működés közben is</a:t>
            </a:r>
            <a:endParaRPr lang="en-GB" sz="1800" dirty="0"/>
          </a:p>
          <a:p>
            <a:r>
              <a:rPr lang="hu-HU" sz="1800" dirty="0"/>
              <a:t>Számos mintabeviteli kiegészítő, amelyek leegyszerűsítik a mintaelemzést a minta mátrixától függetlenül</a:t>
            </a:r>
            <a:endParaRPr lang="en-US" sz="1800" dirty="0"/>
          </a:p>
        </p:txBody>
      </p:sp>
      <p:pic>
        <p:nvPicPr>
          <p:cNvPr id="172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846" y="643423"/>
            <a:ext cx="2952328" cy="337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1020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944" y="457636"/>
            <a:ext cx="9505056" cy="520492"/>
          </a:xfrm>
        </p:spPr>
        <p:txBody>
          <a:bodyPr>
            <a:normAutofit/>
          </a:bodyPr>
          <a:lstStyle/>
          <a:p>
            <a:r>
              <a:rPr lang="en-US" dirty="0"/>
              <a:t>Avio 500: </a:t>
            </a:r>
            <a:r>
              <a:rPr lang="en-US" dirty="0" err="1"/>
              <a:t>PlasmaShear</a:t>
            </a:r>
            <a:endParaRPr lang="en-US" sz="22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59496" y="260648"/>
            <a:ext cx="9039254" cy="664508"/>
          </a:xfrm>
          <a:prstGeom prst="rect">
            <a:avLst/>
          </a:prstGeom>
        </p:spPr>
        <p:txBody>
          <a:bodyPr vert="horz" lIns="38405" tIns="19202" rIns="38405" bIns="19202" rtlCol="0" anchor="b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/>
                <a:ea typeface="+mj-ea"/>
                <a:cs typeface="Arial"/>
                <a:sym typeface="Gill Sans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192024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384048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576072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768096" algn="ctr" rtl="0" eaLnBrk="1" fontAlgn="base" hangingPunct="1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lnSpc>
                <a:spcPct val="100000"/>
              </a:lnSpc>
            </a:pPr>
            <a:endParaRPr lang="en-US" kern="0" dirty="0"/>
          </a:p>
        </p:txBody>
      </p:sp>
      <p:pic>
        <p:nvPicPr>
          <p:cNvPr id="180226" name="Picture 2" descr="C:\Users\CahoonEM\AppData\Local\Microsoft\Windows\Temporary Internet Files\Content.Outlook\37Q44DSV\PLASMASHEAR_STILL_V2_BLK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63"/>
          <a:stretch/>
        </p:blipFill>
        <p:spPr bwMode="auto">
          <a:xfrm>
            <a:off x="1775520" y="1268760"/>
            <a:ext cx="3384376" cy="389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35960" y="1124744"/>
            <a:ext cx="445195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PlasmaShear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2000" b="1" dirty="0">
              <a:solidFill>
                <a:srgbClr val="00B050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Növeli az üzemidőt és a pontosságot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Növelt teljesítmény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hu-HU" dirty="0">
                <a:latin typeface="Calibri" pitchFamily="34" charset="0"/>
              </a:rPr>
              <a:t>Plazma hideg végének levágása</a:t>
            </a:r>
            <a:r>
              <a:rPr lang="en-US" dirty="0">
                <a:latin typeface="Calibri" pitchFamily="34" charset="0"/>
              </a:rPr>
              <a:t> </a:t>
            </a:r>
            <a:r>
              <a:rPr lang="hu-HU" dirty="0" err="1">
                <a:latin typeface="Calibri" pitchFamily="34" charset="0"/>
              </a:rPr>
              <a:t>Ar</a:t>
            </a:r>
            <a:r>
              <a:rPr lang="hu-HU" dirty="0">
                <a:latin typeface="Calibri" pitchFamily="34" charset="0"/>
              </a:rPr>
              <a:t> használata nélkül</a:t>
            </a:r>
            <a:endParaRPr lang="en-US" dirty="0">
              <a:latin typeface="Calibri" pitchFamily="34" charset="0"/>
            </a:endParaRPr>
          </a:p>
          <a:p>
            <a: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hu-HU" dirty="0">
                <a:latin typeface="Calibri" pitchFamily="34" charset="0"/>
              </a:rPr>
              <a:t>Növelt lineáris tartomány</a:t>
            </a:r>
            <a:endParaRPr lang="en-US" dirty="0">
              <a:latin typeface="Calibri" pitchFamily="34" charset="0"/>
            </a:endParaRPr>
          </a:p>
          <a:p>
            <a: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hu-HU" dirty="0">
                <a:latin typeface="Calibri" pitchFamily="34" charset="0"/>
              </a:rPr>
              <a:t>Kevesebb hígítás</a:t>
            </a:r>
            <a:endParaRPr lang="en-US" dirty="0">
              <a:latin typeface="Calibri" pitchFamily="34" charset="0"/>
            </a:endParaRPr>
          </a:p>
          <a:p>
            <a: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hu-HU" dirty="0">
                <a:latin typeface="Calibri" pitchFamily="34" charset="0"/>
              </a:rPr>
              <a:t>Kiküszöböli az önabszorpciót </a:t>
            </a:r>
            <a:endParaRPr lang="en-US" dirty="0">
              <a:latin typeface="Calibri" pitchFamily="34" charset="0"/>
            </a:endParaRPr>
          </a:p>
          <a:p>
            <a: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hu-HU" dirty="0">
                <a:latin typeface="Calibri" pitchFamily="34" charset="0"/>
              </a:rPr>
              <a:t>Csökkenti a karbantartási költséget</a:t>
            </a:r>
            <a:endParaRPr lang="en-US" dirty="0">
              <a:latin typeface="Calibri" pitchFamily="34" charset="0"/>
            </a:endParaRPr>
          </a:p>
          <a:p>
            <a:pPr marL="342900" indent="-3429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M</a:t>
            </a:r>
            <a:r>
              <a:rPr lang="hu-HU" dirty="0" err="1">
                <a:latin typeface="Calibri" pitchFamily="34" charset="0"/>
              </a:rPr>
              <a:t>átrixtól</a:t>
            </a:r>
            <a:r>
              <a:rPr lang="hu-HU" dirty="0">
                <a:latin typeface="Calibri" pitchFamily="34" charset="0"/>
              </a:rPr>
              <a:t> független</a:t>
            </a:r>
            <a:endParaRPr lang="en-GB" sz="2000" b="1" dirty="0">
              <a:solidFill>
                <a:srgbClr val="00B050"/>
              </a:solidFill>
              <a:latin typeface="Calibri" pitchFamily="34" charset="0"/>
              <a:cs typeface="Calibri" panose="020F0502020204030204" pitchFamily="34" charset="0"/>
            </a:endParaRPr>
          </a:p>
          <a:p>
            <a:pPr algn="l"/>
            <a:endParaRPr lang="en-US" sz="2200" b="1" dirty="0" err="1">
              <a:solidFill>
                <a:srgbClr val="00B050"/>
              </a:solidFill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0595" y="5419794"/>
            <a:ext cx="8424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00B050"/>
                </a:solidFill>
              </a:rPr>
              <a:t>Plazma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hideg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végének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levágása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hu-HU" sz="2200" dirty="0">
                <a:solidFill>
                  <a:srgbClr val="00B050"/>
                </a:solidFill>
              </a:rPr>
              <a:t>sűrített levegő</a:t>
            </a: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 err="1">
                <a:solidFill>
                  <a:srgbClr val="00B050"/>
                </a:solidFill>
              </a:rPr>
              <a:t>segítségéve</a:t>
            </a:r>
            <a:r>
              <a:rPr lang="hu-HU" sz="2200" dirty="0">
                <a:solidFill>
                  <a:srgbClr val="00B050"/>
                </a:solidFill>
              </a:rPr>
              <a:t>l</a:t>
            </a:r>
            <a:endParaRPr lang="en-US" sz="2200" dirty="0">
              <a:solidFill>
                <a:srgbClr val="00B050"/>
              </a:solidFill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8629087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ew PKI 2015">
  <a:themeElements>
    <a:clrScheme name="Perkin Elmer Brand COlours">
      <a:dk1>
        <a:srgbClr val="000000"/>
      </a:dk1>
      <a:lt1>
        <a:srgbClr val="FFFFFF"/>
      </a:lt1>
      <a:dk2>
        <a:srgbClr val="0055A2"/>
      </a:dk2>
      <a:lt2>
        <a:srgbClr val="928B81"/>
      </a:lt2>
      <a:accent1>
        <a:srgbClr val="00A1DE"/>
      </a:accent1>
      <a:accent2>
        <a:srgbClr val="6CB442"/>
      </a:accent2>
      <a:accent3>
        <a:srgbClr val="006934"/>
      </a:accent3>
      <a:accent4>
        <a:srgbClr val="EBB700"/>
      </a:accent4>
      <a:accent5>
        <a:srgbClr val="E98300"/>
      </a:accent5>
      <a:accent6>
        <a:srgbClr val="A90061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200" b="0" i="0" u="none" strike="noStrike" cap="none" normalizeH="0" baseline="0" dirty="0" err="1" smtClean="0">
            <a:ln>
              <a:noFill/>
            </a:ln>
            <a:solidFill>
              <a:srgbClr val="000000"/>
            </a:solidFill>
            <a:effectLst/>
            <a:latin typeface="+mn-lt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2200" dirty="0" err="1" smtClean="0">
            <a:solidFill>
              <a:srgbClr val="131313"/>
            </a:solidFill>
            <a:latin typeface="+mn-lt"/>
            <a:cs typeface="Century Gothic"/>
          </a:defRPr>
        </a:defPPr>
      </a:lstStyle>
    </a:tx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1940</TotalTime>
  <Words>1079</Words>
  <Application>Microsoft Office PowerPoint</Application>
  <PresentationFormat>Szélesvásznú</PresentationFormat>
  <Paragraphs>224</Paragraphs>
  <Slides>22</Slides>
  <Notes>7</Notes>
  <HiddenSlides>0</HiddenSlides>
  <MMClips>1</MMClips>
  <ScaleCrop>false</ScaleCrop>
  <HeadingPairs>
    <vt:vector size="8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2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36" baseType="lpstr">
      <vt:lpstr>ＭＳ Ｐゴシック</vt:lpstr>
      <vt:lpstr>Arial</vt:lpstr>
      <vt:lpstr>Arial Narrow</vt:lpstr>
      <vt:lpstr>Calibri</vt:lpstr>
      <vt:lpstr>Calibri Light</vt:lpstr>
      <vt:lpstr>Century Gothic</vt:lpstr>
      <vt:lpstr>Gill Sans</vt:lpstr>
      <vt:lpstr>Lucida Grande</vt:lpstr>
      <vt:lpstr>Roboto</vt:lpstr>
      <vt:lpstr>Times New Roman</vt:lpstr>
      <vt:lpstr>ヒラギノ角ゴ ProN W3</vt:lpstr>
      <vt:lpstr>Office Theme</vt:lpstr>
      <vt:lpstr>New PKI 2015</vt:lpstr>
      <vt:lpstr>think-cell Slide</vt:lpstr>
      <vt:lpstr>PerkinElmer </vt:lpstr>
      <vt:lpstr>Történelem</vt:lpstr>
      <vt:lpstr>Avio 500 ICP-OES jellemzők</vt:lpstr>
      <vt:lpstr>Avio 500: Flat Plate Technológia</vt:lpstr>
      <vt:lpstr>Avio 500: Flat Plate Technológia</vt:lpstr>
      <vt:lpstr>Avio 500 Dual View: Kettős plazmaleképzés</vt:lpstr>
      <vt:lpstr>PowerPoint-bemutató</vt:lpstr>
      <vt:lpstr>Avio 500: Vertikális torch</vt:lpstr>
      <vt:lpstr>Avio 500: PlasmaShear</vt:lpstr>
      <vt:lpstr>Avio 500: PlasmaCam </vt:lpstr>
      <vt:lpstr>Syngistix 3.0</vt:lpstr>
      <vt:lpstr>Syngistix: Új külső…</vt:lpstr>
      <vt:lpstr>Syngistix: Cross-Tab Data Viewer </vt:lpstr>
      <vt:lpstr>Syngistix: MSF – Multicomponent Spectral Fitting</vt:lpstr>
      <vt:lpstr>Avio 500 Teljesítménye: Felülmúlhatatlan stabilitás</vt:lpstr>
      <vt:lpstr>Avio 500  </vt:lpstr>
      <vt:lpstr>Konfigurációk</vt:lpstr>
      <vt:lpstr>Avio 500 Application Notes  </vt:lpstr>
      <vt:lpstr>Olajapplikáció – ASTM D5185</vt:lpstr>
      <vt:lpstr>Analysis of In-Service Oils – ASTM D5185</vt:lpstr>
      <vt:lpstr>Összefoglalás: 15 újítás az Optima szériához képest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PerkinElmer </dc:title>
  <dc:creator>Jurdi Dániel</dc:creator>
  <cp:lastModifiedBy>Jurdi Dániel</cp:lastModifiedBy>
  <cp:revision>71</cp:revision>
  <dcterms:created xsi:type="dcterms:W3CDTF">2017-09-14T05:52:26Z</dcterms:created>
  <dcterms:modified xsi:type="dcterms:W3CDTF">2017-10-04T17:47:07Z</dcterms:modified>
</cp:coreProperties>
</file>